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8" r:id="rId3"/>
    <p:sldId id="259" r:id="rId4"/>
    <p:sldId id="260" r:id="rId5"/>
    <p:sldId id="261" r:id="rId6"/>
    <p:sldId id="262" r:id="rId7"/>
    <p:sldId id="263" r:id="rId8"/>
    <p:sldId id="264" r:id="rId9"/>
    <p:sldId id="265" r:id="rId10"/>
    <p:sldId id="266" r:id="rId11"/>
    <p:sldId id="29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99" r:id="rId29"/>
    <p:sldId id="301" r:id="rId30"/>
    <p:sldId id="304" r:id="rId31"/>
    <p:sldId id="300" r:id="rId32"/>
    <p:sldId id="283" r:id="rId33"/>
    <p:sldId id="284" r:id="rId34"/>
    <p:sldId id="285" r:id="rId35"/>
    <p:sldId id="286" r:id="rId36"/>
    <p:sldId id="287" r:id="rId37"/>
    <p:sldId id="288" r:id="rId38"/>
    <p:sldId id="289" r:id="rId39"/>
    <p:sldId id="290" r:id="rId40"/>
    <p:sldId id="297" r:id="rId41"/>
    <p:sldId id="291" r:id="rId42"/>
    <p:sldId id="292" r:id="rId43"/>
    <p:sldId id="293" r:id="rId4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E7D54C1-A1A6-4927-8D05-7ACA4D3C12F1}" type="datetimeFigureOut">
              <a:rPr lang="ru-RU" smtClean="0"/>
              <a:pPr/>
              <a:t>02.10.2024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6E5392-6D1A-4709-95FC-5EF941D6CDA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E7D54C1-A1A6-4927-8D05-7ACA4D3C12F1}" type="datetimeFigureOut">
              <a:rPr lang="ru-RU" smtClean="0"/>
              <a:pPr/>
              <a:t>02.10.2024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6E5392-6D1A-4709-95FC-5EF941D6CDA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E7D54C1-A1A6-4927-8D05-7ACA4D3C12F1}" type="datetimeFigureOut">
              <a:rPr lang="ru-RU" smtClean="0"/>
              <a:pPr/>
              <a:t>02.10.2024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6E5392-6D1A-4709-95FC-5EF941D6CDA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E7D54C1-A1A6-4927-8D05-7ACA4D3C12F1}" type="datetimeFigureOut">
              <a:rPr lang="ru-RU" smtClean="0"/>
              <a:pPr/>
              <a:t>02.10.2024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6E5392-6D1A-4709-95FC-5EF941D6CDA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E7D54C1-A1A6-4927-8D05-7ACA4D3C12F1}" type="datetimeFigureOut">
              <a:rPr lang="ru-RU" smtClean="0"/>
              <a:pPr/>
              <a:t>02.10.2024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6E5392-6D1A-4709-95FC-5EF941D6CDA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E7D54C1-A1A6-4927-8D05-7ACA4D3C12F1}" type="datetimeFigureOut">
              <a:rPr lang="ru-RU" smtClean="0"/>
              <a:pPr/>
              <a:t>02.10.2024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6E5392-6D1A-4709-95FC-5EF941D6CDA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E7D54C1-A1A6-4927-8D05-7ACA4D3C12F1}" type="datetimeFigureOut">
              <a:rPr lang="ru-RU" smtClean="0"/>
              <a:pPr/>
              <a:t>02.10.2024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B6E5392-6D1A-4709-95FC-5EF941D6CDA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E7D54C1-A1A6-4927-8D05-7ACA4D3C12F1}" type="datetimeFigureOut">
              <a:rPr lang="ru-RU" smtClean="0"/>
              <a:pPr/>
              <a:t>02.10.2024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B6E5392-6D1A-4709-95FC-5EF941D6CDA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E7D54C1-A1A6-4927-8D05-7ACA4D3C12F1}" type="datetimeFigureOut">
              <a:rPr lang="ru-RU" smtClean="0"/>
              <a:pPr/>
              <a:t>02.10.2024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B6E5392-6D1A-4709-95FC-5EF941D6CDA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E7D54C1-A1A6-4927-8D05-7ACA4D3C12F1}" type="datetimeFigureOut">
              <a:rPr lang="ru-RU" smtClean="0"/>
              <a:pPr/>
              <a:t>02.10.2024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6E5392-6D1A-4709-95FC-5EF941D6CDA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E7D54C1-A1A6-4927-8D05-7ACA4D3C12F1}" type="datetimeFigureOut">
              <a:rPr lang="ru-RU" smtClean="0"/>
              <a:pPr/>
              <a:t>02.10.2024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6E5392-6D1A-4709-95FC-5EF941D6CDA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D54C1-A1A6-4927-8D05-7ACA4D3C12F1}" type="datetimeFigureOut">
              <a:rPr lang="ru-RU" smtClean="0"/>
              <a:pPr/>
              <a:t>02.10.2024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E5392-6D1A-4709-95FC-5EF941D6CDA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571481"/>
            <a:ext cx="7672414" cy="1071569"/>
          </a:xfrm>
        </p:spPr>
        <p:txBody>
          <a:bodyPr>
            <a:normAutofit/>
          </a:bodyPr>
          <a:lstStyle/>
          <a:p>
            <a:r>
              <a:rPr lang="ru-RU" sz="2400" dirty="0" smtClean="0">
                <a:latin typeface="Liberation Serif" pitchFamily="18" charset="0"/>
              </a:rPr>
              <a:t>ГКУСО «Государственный архив документов по личному составу Свердловской области»</a:t>
            </a:r>
            <a:endParaRPr lang="ru-RU" sz="2400" dirty="0">
              <a:latin typeface="Liberation Serif" pitchFamily="18" charset="0"/>
            </a:endParaRPr>
          </a:p>
        </p:txBody>
      </p:sp>
      <p:sp>
        <p:nvSpPr>
          <p:cNvPr id="3" name="Подзаголовок 2"/>
          <p:cNvSpPr>
            <a:spLocks noGrp="1"/>
          </p:cNvSpPr>
          <p:nvPr>
            <p:ph type="subTitle" idx="1"/>
          </p:nvPr>
        </p:nvSpPr>
        <p:spPr>
          <a:xfrm>
            <a:off x="1357290" y="1857364"/>
            <a:ext cx="6472238" cy="3571900"/>
          </a:xfrm>
        </p:spPr>
        <p:txBody>
          <a:bodyPr>
            <a:normAutofit lnSpcReduction="10000"/>
          </a:bodyPr>
          <a:lstStyle/>
          <a:p>
            <a:r>
              <a:rPr lang="ru-RU" sz="2400" b="1" dirty="0" smtClean="0">
                <a:solidFill>
                  <a:schemeClr val="accent1">
                    <a:lumMod val="50000"/>
                  </a:schemeClr>
                </a:solidFill>
                <a:latin typeface="Liberation Serif" pitchFamily="18" charset="0"/>
              </a:rPr>
              <a:t>Порядок проведения экспертизы ценности документов по личному составу, сроки временного хранения которых истекли.</a:t>
            </a:r>
          </a:p>
          <a:p>
            <a:r>
              <a:rPr lang="ru-RU" sz="2400" b="1" dirty="0" smtClean="0">
                <a:solidFill>
                  <a:srgbClr val="FF0000"/>
                </a:solidFill>
                <a:latin typeface="Liberation Serif" pitchFamily="18" charset="0"/>
              </a:rPr>
              <a:t>Отнесение документов к составу Архивного фонда Российской Федерации.</a:t>
            </a:r>
          </a:p>
          <a:p>
            <a:r>
              <a:rPr lang="ru-RU" sz="2400" b="1" dirty="0" smtClean="0">
                <a:solidFill>
                  <a:srgbClr val="7030A0"/>
                </a:solidFill>
                <a:latin typeface="Liberation Serif" pitchFamily="18" charset="0"/>
              </a:rPr>
              <a:t>Оформление </a:t>
            </a:r>
            <a:r>
              <a:rPr lang="ru-RU" sz="2400" b="1" dirty="0" smtClean="0">
                <a:solidFill>
                  <a:srgbClr val="7030A0"/>
                </a:solidFill>
                <a:effectLst>
                  <a:outerShdw blurRad="38100" dist="38100" dir="2700000" algn="tl">
                    <a:srgbClr val="000000">
                      <a:alpha val="43137"/>
                    </a:srgbClr>
                  </a:outerShdw>
                </a:effectLst>
                <a:latin typeface="Liberation Serif" pitchFamily="18" charset="0"/>
              </a:rPr>
              <a:t>результатов</a:t>
            </a:r>
            <a:r>
              <a:rPr lang="ru-RU" sz="2400" b="1" dirty="0" smtClean="0">
                <a:solidFill>
                  <a:srgbClr val="7030A0"/>
                </a:solidFill>
                <a:latin typeface="Liberation Serif" pitchFamily="18" charset="0"/>
              </a:rPr>
              <a:t> экспертизы ценности: примеры акта описания архивных документов, акта о выделении к уничтожению архивных документов, не подлежащих хранению.</a:t>
            </a:r>
          </a:p>
          <a:p>
            <a:endParaRPr lang="ru-RU" sz="1200" dirty="0" smtClean="0"/>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latin typeface="Liberation Serif" pitchFamily="18" charset="0"/>
              </a:rPr>
              <a:t>Общие критерии </a:t>
            </a:r>
            <a:r>
              <a:rPr lang="ru-RU" sz="2400" dirty="0" smtClean="0">
                <a:latin typeface="Liberation Serif" pitchFamily="18" charset="0"/>
              </a:rPr>
              <a:t>экспертизы ценности документов по личному составу</a:t>
            </a:r>
            <a:endParaRPr lang="ru-RU" sz="2400" dirty="0"/>
          </a:p>
        </p:txBody>
      </p:sp>
      <p:sp>
        <p:nvSpPr>
          <p:cNvPr id="3" name="Содержимое 2"/>
          <p:cNvSpPr>
            <a:spLocks noGrp="1"/>
          </p:cNvSpPr>
          <p:nvPr>
            <p:ph idx="1"/>
          </p:nvPr>
        </p:nvSpPr>
        <p:spPr>
          <a:xfrm>
            <a:off x="457200" y="1285860"/>
            <a:ext cx="8229600" cy="4840303"/>
          </a:xfrm>
          <a:ln>
            <a:solidFill>
              <a:schemeClr val="accent1"/>
            </a:solidFill>
          </a:ln>
        </p:spPr>
        <p:txBody>
          <a:bodyPr>
            <a:noAutofit/>
          </a:bodyPr>
          <a:lstStyle/>
          <a:p>
            <a:pPr algn="ctr">
              <a:buNone/>
            </a:pPr>
            <a:r>
              <a:rPr lang="ru-RU" sz="1600" b="1" u="sng" dirty="0" smtClean="0">
                <a:latin typeface="Liberation Serif" pitchFamily="18" charset="0"/>
              </a:rPr>
              <a:t>5. Значимость информации (сведений о работнике, сведений об организации). </a:t>
            </a:r>
          </a:p>
          <a:p>
            <a:pPr>
              <a:buNone/>
            </a:pPr>
            <a:r>
              <a:rPr lang="ru-RU" sz="1600" b="1" dirty="0" smtClean="0">
                <a:latin typeface="Liberation Serif" pitchFamily="18" charset="0"/>
              </a:rPr>
              <a:t>Например</a:t>
            </a:r>
            <a:r>
              <a:rPr lang="ru-RU" sz="1600" b="1" i="1" dirty="0" smtClean="0">
                <a:latin typeface="Liberation Serif" pitchFamily="18" charset="0"/>
              </a:rPr>
              <a:t>,</a:t>
            </a:r>
            <a:r>
              <a:rPr lang="ru-RU" sz="1600" dirty="0" smtClean="0">
                <a:latin typeface="Liberation Serif" pitchFamily="18" charset="0"/>
              </a:rPr>
              <a:t> в приказах по личному составу имеются сведения управленческого характера: </a:t>
            </a:r>
          </a:p>
          <a:p>
            <a:pPr>
              <a:buNone/>
            </a:pPr>
            <a:r>
              <a:rPr lang="ru-RU" sz="1600" b="1" dirty="0" smtClean="0">
                <a:latin typeface="Liberation Serif" pitchFamily="18" charset="0"/>
              </a:rPr>
              <a:t>- об организации артели «Объединение»</a:t>
            </a:r>
            <a:r>
              <a:rPr lang="ru-RU" sz="1600" dirty="0" smtClean="0">
                <a:latin typeface="Liberation Serif" pitchFamily="18" charset="0"/>
              </a:rPr>
              <a:t> (« …считать вновь организованную артель Объединение» приступившей к своей деятельности с 01.12.1943 г. Считать председателем Федотова Ивана Аркадьевича, главным бухгалтером артели - Акулову Анну Семеновну…»,</a:t>
            </a:r>
          </a:p>
          <a:p>
            <a:pPr>
              <a:buNone/>
            </a:pPr>
            <a:r>
              <a:rPr lang="ru-RU" sz="1600" dirty="0" smtClean="0">
                <a:latin typeface="Liberation Serif" pitchFamily="18" charset="0"/>
              </a:rPr>
              <a:t>-  </a:t>
            </a:r>
            <a:r>
              <a:rPr lang="ru-RU" sz="1600" b="1" dirty="0" smtClean="0">
                <a:latin typeface="Liberation Serif" pitchFamily="18" charset="0"/>
              </a:rPr>
              <a:t>о ведении книг прихода  и расхода материалов</a:t>
            </a:r>
            <a:r>
              <a:rPr lang="ru-RU" sz="1600" dirty="0" smtClean="0">
                <a:latin typeface="Liberation Serif" pitchFamily="18" charset="0"/>
              </a:rPr>
              <a:t> («.. предлагаю: 1)вести книгу прихода и расхода. 2) книгу выдачи материалов со склада по мастерской,3) производить выдачу материалов со склада строго придерживаясь </a:t>
            </a:r>
            <a:r>
              <a:rPr lang="ru-RU" sz="1600" dirty="0" err="1" smtClean="0">
                <a:latin typeface="Liberation Serif" pitchFamily="18" charset="0"/>
              </a:rPr>
              <a:t>разнорядки</a:t>
            </a:r>
            <a:r>
              <a:rPr lang="ru-RU" sz="1600" dirty="0" smtClean="0">
                <a:latin typeface="Liberation Serif" pitchFamily="18" charset="0"/>
              </a:rPr>
              <a:t> и требования зав. мастерской…»,</a:t>
            </a:r>
          </a:p>
          <a:p>
            <a:pPr>
              <a:buNone/>
            </a:pPr>
            <a:r>
              <a:rPr lang="ru-RU" sz="1600" b="1" dirty="0" smtClean="0">
                <a:latin typeface="Liberation Serif" pitchFamily="18" charset="0"/>
              </a:rPr>
              <a:t>-  о выдаче хлеба по 300 грамм в одни руки,</a:t>
            </a:r>
            <a:endParaRPr lang="ru-RU" sz="1600" dirty="0" smtClean="0">
              <a:latin typeface="Liberation Serif" pitchFamily="18" charset="0"/>
            </a:endParaRPr>
          </a:p>
          <a:p>
            <a:pPr>
              <a:buNone/>
            </a:pPr>
            <a:r>
              <a:rPr lang="ru-RU" sz="1600" b="1" dirty="0" smtClean="0">
                <a:latin typeface="Liberation Serif" pitchFamily="18" charset="0"/>
              </a:rPr>
              <a:t>- о переводе аппарата фабрики на 11 часовой рабочий день,</a:t>
            </a:r>
            <a:endParaRPr lang="ru-RU" sz="1600" dirty="0" smtClean="0">
              <a:latin typeface="Liberation Serif" pitchFamily="18" charset="0"/>
            </a:endParaRPr>
          </a:p>
          <a:p>
            <a:pPr>
              <a:buNone/>
            </a:pPr>
            <a:r>
              <a:rPr lang="ru-RU" sz="1600" b="1" dirty="0" smtClean="0">
                <a:latin typeface="Liberation Serif" pitchFamily="18" charset="0"/>
              </a:rPr>
              <a:t>- о выдаче пособия воспитанникам детского дома (« </a:t>
            </a:r>
            <a:r>
              <a:rPr lang="ru-RU" sz="1600" dirty="0" smtClean="0">
                <a:latin typeface="Liberation Serif" pitchFamily="18" charset="0"/>
              </a:rPr>
              <a:t>воспитанники детского дома выпускаются в самостоятельную жизнь, выдать пособие по 100 рублей каждому и по одному метру сатина (приказ от 06.07.1942 № 131), </a:t>
            </a:r>
          </a:p>
          <a:p>
            <a:pPr>
              <a:buNone/>
            </a:pPr>
            <a:r>
              <a:rPr lang="ru-RU" sz="1600" dirty="0" smtClean="0">
                <a:latin typeface="Liberation Serif" pitchFamily="18" charset="0"/>
              </a:rPr>
              <a:t>- </a:t>
            </a:r>
            <a:r>
              <a:rPr lang="ru-RU" sz="1600" b="1" dirty="0" smtClean="0">
                <a:latin typeface="Liberation Serif" pitchFamily="18" charset="0"/>
              </a:rPr>
              <a:t>о премировании и объявлении благодарности за работу</a:t>
            </a:r>
            <a:r>
              <a:rPr lang="ru-RU" sz="1600" dirty="0" smtClean="0">
                <a:latin typeface="Liberation Serif" pitchFamily="18" charset="0"/>
              </a:rPr>
              <a:t> («…за качественный ремонт грузовой автомашины шоферу объявить благодарность, премировать планшеткой, шоферскими перчатками и ремнем с </a:t>
            </a:r>
            <a:r>
              <a:rPr lang="ru-RU" sz="1600" dirty="0" err="1" smtClean="0">
                <a:latin typeface="Liberation Serif" pitchFamily="18" charset="0"/>
              </a:rPr>
              <a:t>портупе</a:t>
            </a:r>
            <a:r>
              <a:rPr lang="ru-RU" sz="1600" dirty="0" smtClean="0">
                <a:latin typeface="Liberation Serif" pitchFamily="18" charset="0"/>
              </a:rPr>
              <a:t>». </a:t>
            </a:r>
          </a:p>
          <a:p>
            <a:endParaRPr lang="ru-RU"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latin typeface="Liberation Serif" pitchFamily="18" charset="0"/>
              </a:rPr>
              <a:t>Общие критерии </a:t>
            </a:r>
            <a:r>
              <a:rPr lang="ru-RU" sz="2400" dirty="0" smtClean="0">
                <a:latin typeface="Liberation Serif" pitchFamily="18" charset="0"/>
              </a:rPr>
              <a:t>экспертизы ценности документов по личному составу</a:t>
            </a:r>
            <a:endParaRPr lang="ru-RU" sz="2400" dirty="0">
              <a:latin typeface="Liberation Serif" pitchFamily="18" charset="0"/>
            </a:endParaRPr>
          </a:p>
        </p:txBody>
      </p:sp>
      <p:sp>
        <p:nvSpPr>
          <p:cNvPr id="3" name="Содержимое 2"/>
          <p:cNvSpPr>
            <a:spLocks noGrp="1"/>
          </p:cNvSpPr>
          <p:nvPr>
            <p:ph idx="1"/>
          </p:nvPr>
        </p:nvSpPr>
        <p:spPr>
          <a:ln>
            <a:solidFill>
              <a:schemeClr val="accent1"/>
            </a:solidFill>
          </a:ln>
        </p:spPr>
        <p:txBody>
          <a:bodyPr>
            <a:normAutofit/>
          </a:bodyPr>
          <a:lstStyle/>
          <a:p>
            <a:pPr>
              <a:buNone/>
            </a:pPr>
            <a:r>
              <a:rPr lang="ru-RU" sz="2000" dirty="0" smtClean="0">
                <a:latin typeface="Liberation Serif" pitchFamily="18" charset="0"/>
              </a:rPr>
              <a:t>Данный критерий может быть  применен и  к другим видам документов.</a:t>
            </a:r>
          </a:p>
          <a:p>
            <a:pPr>
              <a:buNone/>
            </a:pPr>
            <a:r>
              <a:rPr lang="ru-RU" sz="2000" b="1" dirty="0" smtClean="0">
                <a:latin typeface="Liberation Serif" pitchFamily="18" charset="0"/>
              </a:rPr>
              <a:t>Например,</a:t>
            </a:r>
            <a:r>
              <a:rPr lang="ru-RU" sz="2000" dirty="0" smtClean="0">
                <a:latin typeface="Liberation Serif" pitchFamily="18" charset="0"/>
              </a:rPr>
              <a:t> к личным карточкам и личным делам уволенных</a:t>
            </a:r>
          </a:p>
          <a:p>
            <a:pPr>
              <a:buNone/>
            </a:pPr>
            <a:r>
              <a:rPr lang="ru-RU" sz="2000" dirty="0" smtClean="0">
                <a:latin typeface="Liberation Serif" pitchFamily="18" charset="0"/>
              </a:rPr>
              <a:t>работников, алфавитным книгам учета личного состава, спискам</a:t>
            </a:r>
          </a:p>
          <a:p>
            <a:pPr>
              <a:buNone/>
            </a:pPr>
            <a:r>
              <a:rPr lang="ru-RU" sz="2000" dirty="0" smtClean="0">
                <a:latin typeface="Liberation Serif" pitchFamily="18" charset="0"/>
              </a:rPr>
              <a:t>сотрудников организации.</a:t>
            </a:r>
            <a:endParaRPr lang="ru-RU"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latin typeface="Liberation Serif" pitchFamily="18" charset="0"/>
              </a:rPr>
              <a:t>Общие критерии </a:t>
            </a:r>
            <a:r>
              <a:rPr lang="ru-RU" sz="2400" dirty="0" smtClean="0">
                <a:latin typeface="Liberation Serif" pitchFamily="18" charset="0"/>
              </a:rPr>
              <a:t>экспертизы ценности документов по личному составу</a:t>
            </a:r>
            <a:endParaRPr lang="ru-RU" sz="2400" dirty="0"/>
          </a:p>
        </p:txBody>
      </p:sp>
      <p:sp>
        <p:nvSpPr>
          <p:cNvPr id="3" name="Содержимое 2"/>
          <p:cNvSpPr>
            <a:spLocks noGrp="1"/>
          </p:cNvSpPr>
          <p:nvPr>
            <p:ph idx="1"/>
          </p:nvPr>
        </p:nvSpPr>
        <p:spPr>
          <a:ln>
            <a:solidFill>
              <a:schemeClr val="accent1"/>
            </a:solidFill>
          </a:ln>
        </p:spPr>
        <p:txBody>
          <a:bodyPr>
            <a:normAutofit fontScale="62500" lnSpcReduction="20000"/>
          </a:bodyPr>
          <a:lstStyle/>
          <a:p>
            <a:pPr>
              <a:buNone/>
            </a:pPr>
            <a:r>
              <a:rPr lang="ru-RU" b="1" u="sng" dirty="0" smtClean="0">
                <a:latin typeface="Liberation Serif" pitchFamily="18" charset="0"/>
              </a:rPr>
              <a:t>6</a:t>
            </a:r>
            <a:r>
              <a:rPr lang="ru-RU" sz="3500" b="1" u="sng" dirty="0" smtClean="0">
                <a:latin typeface="Liberation Serif" pitchFamily="18" charset="0"/>
              </a:rPr>
              <a:t>. Подлинность документа.</a:t>
            </a:r>
            <a:endParaRPr lang="ru-RU" sz="3500" b="1" dirty="0" smtClean="0">
              <a:latin typeface="Liberation Serif" pitchFamily="18" charset="0"/>
            </a:endParaRPr>
          </a:p>
          <a:p>
            <a:pPr algn="just">
              <a:buNone/>
            </a:pPr>
            <a:r>
              <a:rPr lang="ru-RU" sz="3500" dirty="0" smtClean="0">
                <a:latin typeface="Liberation Serif" pitchFamily="18" charset="0"/>
              </a:rPr>
              <a:t>Документы могут быть представлены в подлинниках или копиях. </a:t>
            </a:r>
          </a:p>
          <a:p>
            <a:pPr algn="just">
              <a:buNone/>
            </a:pPr>
            <a:r>
              <a:rPr lang="ru-RU" sz="3500" dirty="0" smtClean="0">
                <a:latin typeface="Liberation Serif" pitchFamily="18" charset="0"/>
              </a:rPr>
              <a:t>Это определяется визуально.</a:t>
            </a:r>
          </a:p>
          <a:p>
            <a:pPr marL="514350" indent="-514350">
              <a:buNone/>
            </a:pPr>
            <a:r>
              <a:rPr lang="ru-RU" sz="3500" b="1" u="sng" dirty="0" smtClean="0">
                <a:latin typeface="Liberation Serif" pitchFamily="18" charset="0"/>
              </a:rPr>
              <a:t>7. Повторение информации документов по личному составу</a:t>
            </a:r>
          </a:p>
          <a:p>
            <a:pPr marL="514350" indent="-514350">
              <a:buNone/>
            </a:pPr>
            <a:r>
              <a:rPr lang="ru-RU" sz="3500" b="1" u="sng" dirty="0" smtClean="0">
                <a:latin typeface="Liberation Serif" pitchFamily="18" charset="0"/>
              </a:rPr>
              <a:t>в других документах </a:t>
            </a:r>
            <a:r>
              <a:rPr lang="ru-RU" sz="3500" u="sng" dirty="0" smtClean="0">
                <a:latin typeface="Liberation Serif" pitchFamily="18" charset="0"/>
              </a:rPr>
              <a:t>(учетных, отчетных, распорядительных). </a:t>
            </a:r>
          </a:p>
          <a:p>
            <a:pPr algn="just">
              <a:buNone/>
            </a:pPr>
            <a:r>
              <a:rPr lang="ru-RU" sz="3500" dirty="0" smtClean="0">
                <a:latin typeface="Liberation Serif" pitchFamily="18" charset="0"/>
              </a:rPr>
              <a:t>Информация, содержащаяся в документах по личному составу,</a:t>
            </a:r>
          </a:p>
          <a:p>
            <a:pPr algn="just">
              <a:buNone/>
            </a:pPr>
            <a:r>
              <a:rPr lang="ru-RU" sz="3500" dirty="0" smtClean="0">
                <a:latin typeface="Liberation Serif" pitchFamily="18" charset="0"/>
              </a:rPr>
              <a:t>например в приказах по личному составу, может встречаться и в</a:t>
            </a:r>
          </a:p>
          <a:p>
            <a:pPr algn="just">
              <a:buNone/>
            </a:pPr>
            <a:r>
              <a:rPr lang="ru-RU" sz="3500" dirty="0" smtClean="0">
                <a:latin typeface="Liberation Serif" pitchFamily="18" charset="0"/>
              </a:rPr>
              <a:t>приказах по основной деятельности (приказ об утверждении</a:t>
            </a:r>
          </a:p>
          <a:p>
            <a:pPr algn="just">
              <a:buNone/>
            </a:pPr>
            <a:r>
              <a:rPr lang="ru-RU" sz="3500" dirty="0" smtClean="0">
                <a:latin typeface="Liberation Serif" pitchFamily="18" charset="0"/>
              </a:rPr>
              <a:t>штатного расписания, об установлении должностных окладов), в</a:t>
            </a:r>
          </a:p>
          <a:p>
            <a:pPr algn="just">
              <a:buNone/>
            </a:pPr>
            <a:r>
              <a:rPr lang="ru-RU" sz="3500" dirty="0" smtClean="0">
                <a:latin typeface="Liberation Serif" pitchFamily="18" charset="0"/>
              </a:rPr>
              <a:t>личных карточках и личных делах (приказы о приеме, </a:t>
            </a:r>
          </a:p>
          <a:p>
            <a:pPr algn="just">
              <a:buNone/>
            </a:pPr>
            <a:r>
              <a:rPr lang="ru-RU" sz="3500" dirty="0" smtClean="0">
                <a:latin typeface="Liberation Serif" pitchFamily="18" charset="0"/>
              </a:rPr>
              <a:t>увольнении сотрудников организации).</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latin typeface="Liberation Serif" pitchFamily="18" charset="0"/>
              </a:rPr>
              <a:t>Общие критерии </a:t>
            </a:r>
            <a:r>
              <a:rPr lang="ru-RU" sz="2400" dirty="0" smtClean="0">
                <a:latin typeface="Liberation Serif" pitchFamily="18" charset="0"/>
              </a:rPr>
              <a:t>экспертизы ценности документов по личному составу</a:t>
            </a:r>
            <a:endParaRPr lang="ru-RU" sz="2400" dirty="0">
              <a:latin typeface="Liberation Serif" pitchFamily="18" charset="0"/>
            </a:endParaRPr>
          </a:p>
        </p:txBody>
      </p:sp>
      <p:sp>
        <p:nvSpPr>
          <p:cNvPr id="3" name="Содержимое 2"/>
          <p:cNvSpPr>
            <a:spLocks noGrp="1"/>
          </p:cNvSpPr>
          <p:nvPr>
            <p:ph idx="1"/>
          </p:nvPr>
        </p:nvSpPr>
        <p:spPr>
          <a:ln>
            <a:solidFill>
              <a:schemeClr val="accent1"/>
            </a:solidFill>
          </a:ln>
        </p:spPr>
        <p:txBody>
          <a:bodyPr>
            <a:normAutofit/>
          </a:bodyPr>
          <a:lstStyle/>
          <a:p>
            <a:pPr algn="ctr">
              <a:buNone/>
            </a:pPr>
            <a:r>
              <a:rPr lang="ru-RU" sz="2000" b="1" u="sng" dirty="0" smtClean="0">
                <a:latin typeface="Liberation Serif" pitchFamily="18" charset="0"/>
              </a:rPr>
              <a:t>8. Вид документа.</a:t>
            </a:r>
            <a:endParaRPr lang="ru-RU" sz="2000" b="1" dirty="0" smtClean="0">
              <a:latin typeface="Liberation Serif" pitchFamily="18" charset="0"/>
            </a:endParaRPr>
          </a:p>
          <a:p>
            <a:pPr algn="just">
              <a:buNone/>
            </a:pPr>
            <a:r>
              <a:rPr lang="ru-RU" sz="2000" b="1" dirty="0" smtClean="0">
                <a:latin typeface="Liberation Serif" pitchFamily="18" charset="0"/>
              </a:rPr>
              <a:t>Например,</a:t>
            </a:r>
            <a:r>
              <a:rPr lang="ru-RU" sz="2000" dirty="0" smtClean="0">
                <a:latin typeface="Liberation Serif" pitchFamily="18" charset="0"/>
              </a:rPr>
              <a:t> приказы по личному составу директора фабрики «</a:t>
            </a:r>
            <a:r>
              <a:rPr lang="ru-RU" sz="2000" dirty="0" err="1" smtClean="0">
                <a:latin typeface="Liberation Serif" pitchFamily="18" charset="0"/>
              </a:rPr>
              <a:t>Изоплит</a:t>
            </a:r>
            <a:r>
              <a:rPr lang="ru-RU" sz="2000" dirty="0" smtClean="0">
                <a:latin typeface="Liberation Serif" pitchFamily="18" charset="0"/>
              </a:rPr>
              <a:t>»</a:t>
            </a:r>
          </a:p>
          <a:p>
            <a:pPr algn="just">
              <a:buNone/>
            </a:pPr>
            <a:r>
              <a:rPr lang="ru-RU" sz="2000" dirty="0" smtClean="0">
                <a:latin typeface="Liberation Serif" pitchFamily="18" charset="0"/>
              </a:rPr>
              <a:t>за 1942 год, алфавитные книги (списки) учета личного состава фабрики</a:t>
            </a:r>
          </a:p>
          <a:p>
            <a:pPr algn="just">
              <a:buNone/>
            </a:pPr>
            <a:r>
              <a:rPr lang="ru-RU" sz="2000" dirty="0" smtClean="0">
                <a:latin typeface="Liberation Serif" pitchFamily="18" charset="0"/>
              </a:rPr>
              <a:t>«</a:t>
            </a:r>
            <a:r>
              <a:rPr lang="ru-RU" sz="2000" dirty="0" err="1" smtClean="0">
                <a:latin typeface="Liberation Serif" pitchFamily="18" charset="0"/>
              </a:rPr>
              <a:t>Спортобувь</a:t>
            </a:r>
            <a:r>
              <a:rPr lang="ru-RU" sz="2000" dirty="0" smtClean="0">
                <a:latin typeface="Liberation Serif" pitchFamily="18" charset="0"/>
              </a:rPr>
              <a:t>» за 1945 год, личные дела и личные карточки уволенных</a:t>
            </a:r>
          </a:p>
          <a:p>
            <a:pPr algn="just">
              <a:buNone/>
            </a:pPr>
            <a:r>
              <a:rPr lang="ru-RU" sz="2000" dirty="0" smtClean="0">
                <a:latin typeface="Liberation Serif" pitchFamily="18" charset="0"/>
              </a:rPr>
              <a:t>работников Строительного управления № 11 треста</a:t>
            </a:r>
          </a:p>
          <a:p>
            <a:pPr algn="just">
              <a:buNone/>
            </a:pPr>
            <a:r>
              <a:rPr lang="ru-RU" sz="2000" dirty="0" smtClean="0">
                <a:latin typeface="Liberation Serif" pitchFamily="18" charset="0"/>
              </a:rPr>
              <a:t>«</a:t>
            </a:r>
            <a:r>
              <a:rPr lang="ru-RU" sz="2000" dirty="0" err="1" smtClean="0">
                <a:latin typeface="Liberation Serif" pitchFamily="18" charset="0"/>
              </a:rPr>
              <a:t>Свердловскхимстрой</a:t>
            </a:r>
            <a:r>
              <a:rPr lang="ru-RU" sz="2000" dirty="0" smtClean="0">
                <a:latin typeface="Liberation Serif" pitchFamily="18" charset="0"/>
              </a:rPr>
              <a:t>» за 1947 год, лицевые счета (расчетные</a:t>
            </a:r>
          </a:p>
          <a:p>
            <a:pPr algn="just">
              <a:buNone/>
            </a:pPr>
            <a:r>
              <a:rPr lang="ru-RU" sz="2000" dirty="0" smtClean="0">
                <a:latin typeface="Liberation Serif" pitchFamily="18" charset="0"/>
              </a:rPr>
              <a:t>ведомости) по начислению заработной платы работникам предприятия</a:t>
            </a:r>
          </a:p>
          <a:p>
            <a:pPr algn="just">
              <a:buNone/>
            </a:pPr>
            <a:r>
              <a:rPr lang="ru-RU" sz="2000" dirty="0" smtClean="0">
                <a:latin typeface="Liberation Serif" pitchFamily="18" charset="0"/>
              </a:rPr>
              <a:t>«</a:t>
            </a:r>
            <a:r>
              <a:rPr lang="ru-RU" sz="2000" dirty="0" err="1" smtClean="0">
                <a:latin typeface="Liberation Serif" pitchFamily="18" charset="0"/>
              </a:rPr>
              <a:t>Уралтрансгаз</a:t>
            </a:r>
            <a:r>
              <a:rPr lang="ru-RU" sz="2000" dirty="0" smtClean="0">
                <a:latin typeface="Liberation Serif" pitchFamily="18" charset="0"/>
              </a:rPr>
              <a:t>» за  1946 год. </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latin typeface="Liberation Serif" pitchFamily="18" charset="0"/>
              </a:rPr>
              <a:t>Общие критерии </a:t>
            </a:r>
            <a:r>
              <a:rPr lang="ru-RU" sz="2400" dirty="0" smtClean="0">
                <a:latin typeface="Liberation Serif" pitchFamily="18" charset="0"/>
              </a:rPr>
              <a:t>экспертизы ценности документов по личному составу</a:t>
            </a:r>
            <a:endParaRPr lang="ru-RU" sz="2400" dirty="0"/>
          </a:p>
        </p:txBody>
      </p:sp>
      <p:sp>
        <p:nvSpPr>
          <p:cNvPr id="3" name="Содержимое 2"/>
          <p:cNvSpPr>
            <a:spLocks noGrp="1"/>
          </p:cNvSpPr>
          <p:nvPr>
            <p:ph idx="1"/>
          </p:nvPr>
        </p:nvSpPr>
        <p:spPr>
          <a:ln>
            <a:solidFill>
              <a:schemeClr val="accent1"/>
            </a:solidFill>
          </a:ln>
        </p:spPr>
        <p:txBody>
          <a:bodyPr>
            <a:normAutofit fontScale="77500" lnSpcReduction="20000"/>
          </a:bodyPr>
          <a:lstStyle/>
          <a:p>
            <a:pPr algn="ctr">
              <a:buNone/>
            </a:pPr>
            <a:r>
              <a:rPr lang="ru-RU" sz="2900" b="1" u="sng" dirty="0" smtClean="0">
                <a:latin typeface="Liberation Serif" pitchFamily="18" charset="0"/>
              </a:rPr>
              <a:t>9. Физическое, техническое состояние носителя документов</a:t>
            </a:r>
          </a:p>
          <a:p>
            <a:pPr algn="ctr">
              <a:buNone/>
            </a:pPr>
            <a:r>
              <a:rPr lang="ru-RU" sz="2900" u="sng" dirty="0" smtClean="0">
                <a:latin typeface="Liberation Serif" pitchFamily="18" charset="0"/>
              </a:rPr>
              <a:t>(бумажных, электронных).</a:t>
            </a:r>
            <a:endParaRPr lang="ru-RU" sz="2900" dirty="0" smtClean="0">
              <a:latin typeface="Liberation Serif" pitchFamily="18" charset="0"/>
            </a:endParaRPr>
          </a:p>
          <a:p>
            <a:pPr>
              <a:buNone/>
            </a:pPr>
            <a:r>
              <a:rPr lang="ru-RU" sz="2900" dirty="0" smtClean="0">
                <a:latin typeface="Liberation Serif" pitchFamily="18" charset="0"/>
              </a:rPr>
              <a:t>Документы могут находиться в хорошем и удовлетворительном</a:t>
            </a:r>
          </a:p>
          <a:p>
            <a:pPr>
              <a:buNone/>
            </a:pPr>
            <a:r>
              <a:rPr lang="ru-RU" sz="2900" dirty="0" smtClean="0">
                <a:latin typeface="Liberation Serif" pitchFamily="18" charset="0"/>
              </a:rPr>
              <a:t>физическом состоянии (определяется визуально) или иметь</a:t>
            </a:r>
          </a:p>
          <a:p>
            <a:pPr>
              <a:buNone/>
            </a:pPr>
            <a:r>
              <a:rPr lang="ru-RU" sz="2900" dirty="0" smtClean="0">
                <a:latin typeface="Liberation Serif" pitchFamily="18" charset="0"/>
              </a:rPr>
              <a:t>признаки повреждения носителя информации (бумаги, компакт</a:t>
            </a:r>
          </a:p>
          <a:p>
            <a:pPr>
              <a:buNone/>
            </a:pPr>
            <a:r>
              <a:rPr lang="ru-RU" sz="2900" dirty="0" smtClean="0">
                <a:latin typeface="Liberation Serif" pitchFamily="18" charset="0"/>
              </a:rPr>
              <a:t>дисков, </a:t>
            </a:r>
            <a:r>
              <a:rPr lang="ru-RU" sz="2900" dirty="0" err="1" smtClean="0">
                <a:latin typeface="Liberation Serif" pitchFamily="18" charset="0"/>
              </a:rPr>
              <a:t>флешкарты</a:t>
            </a:r>
            <a:r>
              <a:rPr lang="ru-RU" sz="2900" dirty="0" smtClean="0">
                <a:latin typeface="Liberation Serif" pitchFamily="18" charset="0"/>
              </a:rPr>
              <a:t>).</a:t>
            </a:r>
          </a:p>
          <a:p>
            <a:pPr algn="ctr">
              <a:buNone/>
            </a:pPr>
            <a:r>
              <a:rPr lang="ru-RU" sz="2900" b="1" u="sng" dirty="0" smtClean="0">
                <a:latin typeface="Liberation Serif" pitchFamily="18" charset="0"/>
              </a:rPr>
              <a:t>10. Сохранность комплекса документов организации</a:t>
            </a:r>
            <a:r>
              <a:rPr lang="ru-RU" sz="2900" u="sng" dirty="0" smtClean="0">
                <a:latin typeface="Liberation Serif" pitchFamily="18" charset="0"/>
              </a:rPr>
              <a:t>.</a:t>
            </a:r>
            <a:endParaRPr lang="ru-RU" sz="2900" dirty="0" smtClean="0">
              <a:latin typeface="Liberation Serif" pitchFamily="18" charset="0"/>
            </a:endParaRPr>
          </a:p>
          <a:p>
            <a:pPr>
              <a:buNone/>
            </a:pPr>
            <a:r>
              <a:rPr lang="ru-RU" sz="2900" dirty="0" smtClean="0">
                <a:latin typeface="Liberation Serif" pitchFamily="18" charset="0"/>
              </a:rPr>
              <a:t>Сохранность комплекса документов организации может быть</a:t>
            </a:r>
          </a:p>
          <a:p>
            <a:pPr>
              <a:buNone/>
            </a:pPr>
            <a:r>
              <a:rPr lang="ru-RU" sz="2900" dirty="0" smtClean="0">
                <a:latin typeface="Liberation Serif" pitchFamily="18" charset="0"/>
              </a:rPr>
              <a:t>хорошей, удовлетворительной, если в составе рассматриваемого</a:t>
            </a:r>
          </a:p>
          <a:p>
            <a:pPr>
              <a:buNone/>
            </a:pPr>
            <a:r>
              <a:rPr lang="ru-RU" sz="2900" dirty="0" smtClean="0">
                <a:latin typeface="Liberation Serif" pitchFamily="18" charset="0"/>
              </a:rPr>
              <a:t>архивного фонда имеется несколько  видов документов за</a:t>
            </a:r>
          </a:p>
          <a:p>
            <a:pPr>
              <a:buNone/>
            </a:pPr>
            <a:r>
              <a:rPr lang="ru-RU" sz="2900" dirty="0" smtClean="0">
                <a:latin typeface="Liberation Serif" pitchFamily="18" charset="0"/>
              </a:rPr>
              <a:t>определенный период. </a:t>
            </a:r>
            <a:r>
              <a:rPr lang="ru-RU" sz="2900" b="1" dirty="0" smtClean="0">
                <a:latin typeface="Liberation Serif" pitchFamily="18" charset="0"/>
              </a:rPr>
              <a:t>Например,</a:t>
            </a:r>
            <a:r>
              <a:rPr lang="ru-RU" sz="2900" dirty="0" smtClean="0">
                <a:latin typeface="Liberation Serif" pitchFamily="18" charset="0"/>
              </a:rPr>
              <a:t> приказы по личному составу,</a:t>
            </a:r>
          </a:p>
          <a:p>
            <a:pPr>
              <a:buNone/>
            </a:pPr>
            <a:r>
              <a:rPr lang="ru-RU" sz="2900" dirty="0" smtClean="0">
                <a:latin typeface="Liberation Serif" pitchFamily="18" charset="0"/>
              </a:rPr>
              <a:t>лицевые счета по начислению заработной платы, личные дела</a:t>
            </a:r>
          </a:p>
          <a:p>
            <a:pPr>
              <a:buNone/>
            </a:pPr>
            <a:r>
              <a:rPr lang="ru-RU" sz="2900" dirty="0" smtClean="0">
                <a:latin typeface="Liberation Serif" pitchFamily="18" charset="0"/>
              </a:rPr>
              <a:t>уволенных сотрудников за 1935-1945 годы.</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latin typeface="Liberation Serif" pitchFamily="18" charset="0"/>
              </a:rPr>
              <a:t>Дополнительные критерии </a:t>
            </a:r>
            <a:r>
              <a:rPr lang="ru-RU" sz="2400" dirty="0" smtClean="0">
                <a:latin typeface="Liberation Serif" pitchFamily="18" charset="0"/>
              </a:rPr>
              <a:t>экспертизы ценности документов по личному составу</a:t>
            </a:r>
            <a:endParaRPr lang="ru-RU" sz="2400" dirty="0">
              <a:latin typeface="Liberation Serif" pitchFamily="18" charset="0"/>
            </a:endParaRPr>
          </a:p>
        </p:txBody>
      </p:sp>
      <p:sp>
        <p:nvSpPr>
          <p:cNvPr id="3" name="Содержимое 2"/>
          <p:cNvSpPr>
            <a:spLocks noGrp="1"/>
          </p:cNvSpPr>
          <p:nvPr>
            <p:ph idx="1"/>
          </p:nvPr>
        </p:nvSpPr>
        <p:spPr>
          <a:ln>
            <a:solidFill>
              <a:schemeClr val="accent1"/>
            </a:solidFill>
          </a:ln>
        </p:spPr>
        <p:txBody>
          <a:bodyPr>
            <a:normAutofit fontScale="55000" lnSpcReduction="20000"/>
          </a:bodyPr>
          <a:lstStyle/>
          <a:p>
            <a:pPr marL="514350" indent="-514350" algn="ctr">
              <a:buNone/>
            </a:pPr>
            <a:r>
              <a:rPr lang="ru-RU" sz="3600" b="1" u="sng" dirty="0" smtClean="0">
                <a:latin typeface="Liberation Serif" pitchFamily="18" charset="0"/>
              </a:rPr>
              <a:t>1. Участники Великой Отечественной войны и других войн и вооруженных конфликтов</a:t>
            </a:r>
            <a:r>
              <a:rPr lang="ru-RU" sz="3600" u="sng" dirty="0" smtClean="0">
                <a:latin typeface="Liberation Serif" pitchFamily="18" charset="0"/>
              </a:rPr>
              <a:t>. </a:t>
            </a:r>
          </a:p>
          <a:p>
            <a:pPr marL="514350" indent="-514350">
              <a:buNone/>
            </a:pPr>
            <a:r>
              <a:rPr lang="ru-RU" sz="3600" b="1" i="1" dirty="0" smtClean="0">
                <a:latin typeface="Liberation Serif" pitchFamily="18" charset="0"/>
              </a:rPr>
              <a:t>Например</a:t>
            </a:r>
            <a:r>
              <a:rPr lang="ru-RU" sz="3600" i="1" dirty="0" smtClean="0">
                <a:latin typeface="Liberation Serif" pitchFamily="18" charset="0"/>
              </a:rPr>
              <a:t>,</a:t>
            </a:r>
            <a:r>
              <a:rPr lang="ru-RU" sz="3600" dirty="0" smtClean="0">
                <a:latin typeface="Liberation Serif" pitchFamily="18" charset="0"/>
              </a:rPr>
              <a:t> в личном деле уволенного работника  имеются следующие</a:t>
            </a:r>
          </a:p>
          <a:p>
            <a:pPr marL="514350" indent="-514350">
              <a:buNone/>
            </a:pPr>
            <a:r>
              <a:rPr lang="ru-RU" sz="3600" dirty="0" smtClean="0">
                <a:latin typeface="Liberation Serif" pitchFamily="18" charset="0"/>
              </a:rPr>
              <a:t>сведения: «… с 14.03.1942 г. по 30.04.1943 г.  призван в ряды </a:t>
            </a:r>
            <a:r>
              <a:rPr lang="ru-RU" sz="3600" dirty="0" err="1" smtClean="0">
                <a:latin typeface="Liberation Serif" pitchFamily="18" charset="0"/>
              </a:rPr>
              <a:t>Рабоче</a:t>
            </a:r>
            <a:r>
              <a:rPr lang="ru-RU" sz="3600" dirty="0" smtClean="0">
                <a:latin typeface="Liberation Serif" pitchFamily="18" charset="0"/>
              </a:rPr>
              <a:t>-</a:t>
            </a:r>
          </a:p>
          <a:p>
            <a:pPr marL="514350" indent="-514350">
              <a:buNone/>
            </a:pPr>
            <a:r>
              <a:rPr lang="ru-RU" sz="3600" dirty="0" smtClean="0">
                <a:latin typeface="Liberation Serif" pitchFamily="18" charset="0"/>
              </a:rPr>
              <a:t>Крестьянской Красной Армии, 221 дивизия 8-я резервная армия</a:t>
            </a:r>
          </a:p>
          <a:p>
            <a:pPr marL="514350" indent="-514350">
              <a:buNone/>
            </a:pPr>
            <a:r>
              <a:rPr lang="ru-RU" sz="3600" dirty="0" smtClean="0">
                <a:latin typeface="Liberation Serif" pitchFamily="18" charset="0"/>
              </a:rPr>
              <a:t>Сталинградский фронт. В боях под Сталинградом был тяжело ранен, </a:t>
            </a:r>
          </a:p>
          <a:p>
            <a:pPr marL="514350" indent="-514350">
              <a:buNone/>
            </a:pPr>
            <a:r>
              <a:rPr lang="ru-RU" sz="3600" dirty="0" smtClean="0">
                <a:latin typeface="Liberation Serif" pitchFamily="18" charset="0"/>
              </a:rPr>
              <a:t>проходил лечение в госпитале в г. Казань...».</a:t>
            </a:r>
          </a:p>
          <a:p>
            <a:pPr algn="ctr">
              <a:buNone/>
            </a:pPr>
            <a:r>
              <a:rPr lang="ru-RU" sz="3600" b="1" u="sng" dirty="0" smtClean="0">
                <a:latin typeface="Liberation Serif" pitchFamily="18" charset="0"/>
              </a:rPr>
              <a:t>2. Участники ликвидации последствий стихийных бедствий и техногенных катастроф</a:t>
            </a:r>
            <a:r>
              <a:rPr lang="ru-RU" sz="3600" u="sng" dirty="0" smtClean="0">
                <a:latin typeface="Liberation Serif" pitchFamily="18" charset="0"/>
              </a:rPr>
              <a:t>. </a:t>
            </a:r>
          </a:p>
          <a:p>
            <a:pPr>
              <a:buNone/>
            </a:pPr>
            <a:r>
              <a:rPr lang="ru-RU" sz="3600" b="1" i="1" dirty="0" smtClean="0">
                <a:latin typeface="Liberation Serif" pitchFamily="18" charset="0"/>
              </a:rPr>
              <a:t>Например</a:t>
            </a:r>
            <a:r>
              <a:rPr lang="ru-RU" sz="3600" dirty="0" smtClean="0">
                <a:latin typeface="Liberation Serif" pitchFamily="18" charset="0"/>
              </a:rPr>
              <a:t>, «… во время грозы молния попала в склад готовой</a:t>
            </a:r>
          </a:p>
          <a:p>
            <a:pPr>
              <a:buNone/>
            </a:pPr>
            <a:r>
              <a:rPr lang="ru-RU" sz="3600" dirty="0" smtClean="0">
                <a:latin typeface="Liberation Serif" pitchFamily="18" charset="0"/>
              </a:rPr>
              <a:t>продукции… за проявленный героизм во время тушения пожара на</a:t>
            </a:r>
          </a:p>
          <a:p>
            <a:pPr>
              <a:buNone/>
            </a:pPr>
            <a:r>
              <a:rPr lang="ru-RU" sz="3600" dirty="0" smtClean="0">
                <a:latin typeface="Liberation Serif" pitchFamily="18" charset="0"/>
              </a:rPr>
              <a:t>складе готовой продукции объявить благодарность с занесением в</a:t>
            </a:r>
          </a:p>
          <a:p>
            <a:pPr>
              <a:buNone/>
            </a:pPr>
            <a:r>
              <a:rPr lang="ru-RU" sz="3600" dirty="0" smtClean="0">
                <a:latin typeface="Liberation Serif" pitchFamily="18" charset="0"/>
              </a:rPr>
              <a:t>личное дело водителю Петрову И.А. ..» (приказ директора по </a:t>
            </a:r>
          </a:p>
          <a:p>
            <a:pPr>
              <a:buNone/>
            </a:pPr>
            <a:r>
              <a:rPr lang="ru-RU" sz="3600" dirty="0" smtClean="0">
                <a:latin typeface="Liberation Serif" pitchFamily="18" charset="0"/>
              </a:rPr>
              <a:t>Свердловской фабрике «</a:t>
            </a:r>
            <a:r>
              <a:rPr lang="ru-RU" sz="3600" dirty="0" err="1" smtClean="0">
                <a:latin typeface="Liberation Serif" pitchFamily="18" charset="0"/>
              </a:rPr>
              <a:t>Изоплит</a:t>
            </a:r>
            <a:r>
              <a:rPr lang="ru-RU" sz="3600" dirty="0" smtClean="0">
                <a:latin typeface="Liberation Serif" pitchFamily="18" charset="0"/>
              </a:rPr>
              <a:t>» от 24.12.1946 г. № 121).</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latin typeface="Liberation Serif" pitchFamily="18" charset="0"/>
              </a:rPr>
              <a:t>Дополнительные критерии </a:t>
            </a:r>
            <a:r>
              <a:rPr lang="ru-RU" sz="2400" dirty="0" smtClean="0">
                <a:latin typeface="Liberation Serif" pitchFamily="18" charset="0"/>
              </a:rPr>
              <a:t>экспертизы ценности документов по личному составу</a:t>
            </a:r>
            <a:endParaRPr lang="ru-RU" sz="2400" dirty="0"/>
          </a:p>
        </p:txBody>
      </p:sp>
      <p:sp>
        <p:nvSpPr>
          <p:cNvPr id="3" name="Содержимое 2"/>
          <p:cNvSpPr>
            <a:spLocks noGrp="1"/>
          </p:cNvSpPr>
          <p:nvPr>
            <p:ph idx="1"/>
          </p:nvPr>
        </p:nvSpPr>
        <p:spPr>
          <a:ln>
            <a:solidFill>
              <a:schemeClr val="accent1"/>
            </a:solidFill>
          </a:ln>
        </p:spPr>
        <p:txBody>
          <a:bodyPr>
            <a:normAutofit fontScale="70000" lnSpcReduction="20000"/>
          </a:bodyPr>
          <a:lstStyle/>
          <a:p>
            <a:pPr algn="ctr">
              <a:buNone/>
            </a:pPr>
            <a:r>
              <a:rPr lang="ru-RU" u="sng" dirty="0" smtClean="0">
                <a:latin typeface="Liberation Serif" pitchFamily="18" charset="0"/>
              </a:rPr>
              <a:t>3</a:t>
            </a:r>
            <a:r>
              <a:rPr lang="ru-RU" b="1" u="sng" dirty="0" smtClean="0">
                <a:latin typeface="Liberation Serif" pitchFamily="18" charset="0"/>
              </a:rPr>
              <a:t>. Профессиональная (трудовая) династия работников</a:t>
            </a:r>
            <a:r>
              <a:rPr lang="ru-RU" u="sng" dirty="0" smtClean="0">
                <a:latin typeface="Liberation Serif" pitchFamily="18" charset="0"/>
              </a:rPr>
              <a:t>. </a:t>
            </a:r>
            <a:endParaRPr lang="ru-RU" dirty="0" smtClean="0">
              <a:latin typeface="Liberation Serif" pitchFamily="18" charset="0"/>
            </a:endParaRPr>
          </a:p>
          <a:p>
            <a:pPr algn="just">
              <a:buNone/>
            </a:pPr>
            <a:r>
              <a:rPr lang="ru-RU" dirty="0" smtClean="0">
                <a:latin typeface="Liberation Serif" pitchFamily="18" charset="0"/>
              </a:rPr>
              <a:t>Трудовая династия - это группа людей, состоящих в родстве и</a:t>
            </a:r>
          </a:p>
          <a:p>
            <a:pPr algn="just">
              <a:buNone/>
            </a:pPr>
            <a:r>
              <a:rPr lang="ru-RU" dirty="0" smtClean="0">
                <a:latin typeface="Liberation Serif" pitchFamily="18" charset="0"/>
              </a:rPr>
              <a:t>работающих в одной профессиональной сфере, организации.</a:t>
            </a:r>
          </a:p>
          <a:p>
            <a:pPr algn="just">
              <a:buNone/>
            </a:pPr>
            <a:r>
              <a:rPr lang="ru-RU" dirty="0" smtClean="0">
                <a:latin typeface="Liberation Serif" pitchFamily="18" charset="0"/>
              </a:rPr>
              <a:t>Членами трудовой династии считаются: жена (муж); братья,</a:t>
            </a:r>
          </a:p>
          <a:p>
            <a:pPr algn="just">
              <a:buNone/>
            </a:pPr>
            <a:r>
              <a:rPr lang="ru-RU" dirty="0" smtClean="0">
                <a:latin typeface="Liberation Serif" pitchFamily="18" charset="0"/>
              </a:rPr>
              <a:t>сестры; их жены, мужья и дети; дети и внуки основателя династии</a:t>
            </a:r>
          </a:p>
          <a:p>
            <a:pPr algn="just">
              <a:buNone/>
            </a:pPr>
            <a:r>
              <a:rPr lang="ru-RU" dirty="0" smtClean="0">
                <a:latin typeface="Liberation Serif" pitchFamily="18" charset="0"/>
              </a:rPr>
              <a:t>или главы семьи; его (ее) снохи и зятья. </a:t>
            </a:r>
          </a:p>
          <a:p>
            <a:pPr algn="just">
              <a:buNone/>
            </a:pPr>
            <a:r>
              <a:rPr lang="ru-RU" b="1" dirty="0" smtClean="0">
                <a:latin typeface="Liberation Serif" pitchFamily="18" charset="0"/>
              </a:rPr>
              <a:t>Например,</a:t>
            </a:r>
            <a:r>
              <a:rPr lang="ru-RU" dirty="0" smtClean="0">
                <a:latin typeface="Liberation Serif" pitchFamily="18" charset="0"/>
              </a:rPr>
              <a:t> при просмотре документов (личных карточек, личных</a:t>
            </a:r>
          </a:p>
          <a:p>
            <a:pPr algn="just">
              <a:buNone/>
            </a:pPr>
            <a:r>
              <a:rPr lang="ru-RU" dirty="0" smtClean="0">
                <a:latin typeface="Liberation Serif" pitchFamily="18" charset="0"/>
              </a:rPr>
              <a:t>дел уволенных работников) было установлено, что на</a:t>
            </a:r>
          </a:p>
          <a:p>
            <a:pPr algn="just">
              <a:buNone/>
            </a:pPr>
            <a:r>
              <a:rPr lang="ru-RU" dirty="0" smtClean="0">
                <a:latin typeface="Liberation Serif" pitchFamily="18" charset="0"/>
              </a:rPr>
              <a:t>Свердловском заводе электромедицинской аппаратуры в период с</a:t>
            </a:r>
          </a:p>
          <a:p>
            <a:pPr algn="just">
              <a:buNone/>
            </a:pPr>
            <a:r>
              <a:rPr lang="ru-RU" dirty="0" smtClean="0">
                <a:latin typeface="Liberation Serif" pitchFamily="18" charset="0"/>
              </a:rPr>
              <a:t>1935 года по 1985 года работали: отец – Константинович</a:t>
            </a:r>
          </a:p>
          <a:p>
            <a:pPr algn="just">
              <a:buNone/>
            </a:pPr>
            <a:r>
              <a:rPr lang="ru-RU" dirty="0" smtClean="0">
                <a:latin typeface="Liberation Serif" pitchFamily="18" charset="0"/>
              </a:rPr>
              <a:t>Станислав Иванович, старший сын – Константинович Игорь</a:t>
            </a:r>
          </a:p>
          <a:p>
            <a:pPr algn="just">
              <a:buNone/>
            </a:pPr>
            <a:r>
              <a:rPr lang="ru-RU" dirty="0" smtClean="0">
                <a:latin typeface="Liberation Serif" pitchFamily="18" charset="0"/>
              </a:rPr>
              <a:t>Станиславович, младший сын – Константинович Александр</a:t>
            </a:r>
          </a:p>
          <a:p>
            <a:pPr algn="just">
              <a:buNone/>
            </a:pPr>
            <a:r>
              <a:rPr lang="ru-RU" dirty="0" smtClean="0">
                <a:latin typeface="Liberation Serif" pitchFamily="18" charset="0"/>
              </a:rPr>
              <a:t>Станиславович.</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143000"/>
          </a:xfrm>
        </p:spPr>
        <p:txBody>
          <a:bodyPr>
            <a:normAutofit/>
          </a:bodyPr>
          <a:lstStyle/>
          <a:p>
            <a:r>
              <a:rPr lang="ru-RU" sz="2400" b="1" dirty="0" smtClean="0">
                <a:latin typeface="Liberation Serif" pitchFamily="18" charset="0"/>
              </a:rPr>
              <a:t>Дополнительные критерии </a:t>
            </a:r>
            <a:r>
              <a:rPr lang="ru-RU" sz="2400" dirty="0" smtClean="0">
                <a:latin typeface="Liberation Serif" pitchFamily="18" charset="0"/>
              </a:rPr>
              <a:t>экспертизы ценности документов по личному составу</a:t>
            </a:r>
            <a:endParaRPr lang="ru-RU" sz="2400" dirty="0"/>
          </a:p>
        </p:txBody>
      </p:sp>
      <p:sp>
        <p:nvSpPr>
          <p:cNvPr id="3" name="Содержимое 2"/>
          <p:cNvSpPr>
            <a:spLocks noGrp="1"/>
          </p:cNvSpPr>
          <p:nvPr>
            <p:ph idx="1"/>
          </p:nvPr>
        </p:nvSpPr>
        <p:spPr>
          <a:ln>
            <a:solidFill>
              <a:schemeClr val="accent1"/>
            </a:solidFill>
          </a:ln>
        </p:spPr>
        <p:txBody>
          <a:bodyPr>
            <a:normAutofit fontScale="55000" lnSpcReduction="20000"/>
          </a:bodyPr>
          <a:lstStyle/>
          <a:p>
            <a:pPr algn="ctr">
              <a:buNone/>
            </a:pPr>
            <a:r>
              <a:rPr lang="ru-RU" sz="3600" b="1" u="sng" dirty="0" smtClean="0">
                <a:latin typeface="Liberation Serif" pitchFamily="18" charset="0"/>
              </a:rPr>
              <a:t>4. Работники творческих профессий. </a:t>
            </a:r>
            <a:endParaRPr lang="ru-RU" sz="3600" b="1" dirty="0" smtClean="0">
              <a:latin typeface="Liberation Serif" pitchFamily="18" charset="0"/>
            </a:endParaRPr>
          </a:p>
          <a:p>
            <a:pPr>
              <a:buNone/>
            </a:pPr>
            <a:r>
              <a:rPr lang="ru-RU" sz="3600" dirty="0" smtClean="0">
                <a:latin typeface="Liberation Serif" pitchFamily="18" charset="0"/>
              </a:rPr>
              <a:t>Данный критерий применяется к личным делам (личным карточкам)</a:t>
            </a:r>
          </a:p>
          <a:p>
            <a:pPr>
              <a:buNone/>
            </a:pPr>
            <a:r>
              <a:rPr lang="ru-RU" sz="3600" dirty="0" smtClean="0">
                <a:latin typeface="Liberation Serif" pitchFamily="18" charset="0"/>
              </a:rPr>
              <a:t>работников театров, музеев, средств массой информации,  организаций</a:t>
            </a:r>
          </a:p>
          <a:p>
            <a:pPr>
              <a:buNone/>
            </a:pPr>
            <a:r>
              <a:rPr lang="ru-RU" sz="3600" dirty="0" smtClean="0">
                <a:latin typeface="Liberation Serif" pitchFamily="18" charset="0"/>
              </a:rPr>
              <a:t>кинематографии, </a:t>
            </a:r>
            <a:r>
              <a:rPr lang="ru-RU" sz="3600" dirty="0" err="1" smtClean="0">
                <a:latin typeface="Liberation Serif" pitchFamily="18" charset="0"/>
              </a:rPr>
              <a:t>теле-и</a:t>
            </a:r>
            <a:r>
              <a:rPr lang="ru-RU" sz="3600" dirty="0" smtClean="0">
                <a:latin typeface="Liberation Serif" pitchFamily="18" charset="0"/>
              </a:rPr>
              <a:t> </a:t>
            </a:r>
            <a:r>
              <a:rPr lang="ru-RU" sz="3600" dirty="0" err="1" smtClean="0">
                <a:latin typeface="Liberation Serif" pitchFamily="18" charset="0"/>
              </a:rPr>
              <a:t>видеосъемочных</a:t>
            </a:r>
            <a:r>
              <a:rPr lang="ru-RU" sz="3600" dirty="0" smtClean="0">
                <a:latin typeface="Liberation Serif" pitchFamily="18" charset="0"/>
              </a:rPr>
              <a:t> коллективов, концертных</a:t>
            </a:r>
          </a:p>
          <a:p>
            <a:pPr>
              <a:buNone/>
            </a:pPr>
            <a:r>
              <a:rPr lang="ru-RU" sz="3600" dirty="0" smtClean="0">
                <a:latin typeface="Liberation Serif" pitchFamily="18" charset="0"/>
              </a:rPr>
              <a:t>организаций, цирков и иным лицам, участвующим в создании и</a:t>
            </a:r>
          </a:p>
          <a:p>
            <a:pPr>
              <a:buNone/>
            </a:pPr>
            <a:r>
              <a:rPr lang="ru-RU" sz="3600" dirty="0" smtClean="0">
                <a:latin typeface="Liberation Serif" pitchFamily="18" charset="0"/>
              </a:rPr>
              <a:t>исполнении (экспонировании) произведений культуры и искусства.</a:t>
            </a:r>
          </a:p>
          <a:p>
            <a:pPr algn="ctr">
              <a:buNone/>
            </a:pPr>
            <a:r>
              <a:rPr lang="ru-RU" sz="3600" b="1" u="sng" dirty="0" smtClean="0">
                <a:latin typeface="Liberation Serif" pitchFamily="18" charset="0"/>
              </a:rPr>
              <a:t>5. Репрессированные, реабилитированные граждане. </a:t>
            </a:r>
            <a:endParaRPr lang="ru-RU" sz="3600" b="1" dirty="0" smtClean="0">
              <a:latin typeface="Liberation Serif" pitchFamily="18" charset="0"/>
            </a:endParaRPr>
          </a:p>
          <a:p>
            <a:pPr algn="just">
              <a:buNone/>
            </a:pPr>
            <a:r>
              <a:rPr lang="ru-RU" sz="3600" dirty="0" smtClean="0">
                <a:latin typeface="Liberation Serif" pitchFamily="18" charset="0"/>
              </a:rPr>
              <a:t>Сведения о репрессированных, реабилитированных гражданах</a:t>
            </a:r>
          </a:p>
          <a:p>
            <a:pPr algn="just">
              <a:buNone/>
            </a:pPr>
            <a:r>
              <a:rPr lang="ru-RU" sz="3600" dirty="0" smtClean="0">
                <a:latin typeface="Liberation Serif" pitchFamily="18" charset="0"/>
              </a:rPr>
              <a:t>также  можно найти в личном деле, личной карточке, в приказах по</a:t>
            </a:r>
          </a:p>
          <a:p>
            <a:pPr algn="just">
              <a:buNone/>
            </a:pPr>
            <a:r>
              <a:rPr lang="ru-RU" sz="3600" dirty="0" smtClean="0">
                <a:latin typeface="Liberation Serif" pitchFamily="18" charset="0"/>
              </a:rPr>
              <a:t>личному составу, например: </a:t>
            </a:r>
          </a:p>
          <a:p>
            <a:pPr algn="just">
              <a:buNone/>
            </a:pPr>
            <a:r>
              <a:rPr lang="ru-RU" sz="3600" dirty="0" smtClean="0">
                <a:latin typeface="Liberation Serif" pitchFamily="18" charset="0"/>
              </a:rPr>
              <a:t>«… уволить т. Иванова И.И. в связи с вступлением в силу приговора суда </a:t>
            </a:r>
          </a:p>
          <a:p>
            <a:pPr algn="just">
              <a:buNone/>
            </a:pPr>
            <a:r>
              <a:rPr lang="ru-RU" sz="3600" dirty="0" smtClean="0">
                <a:latin typeface="Liberation Serif" pitchFamily="18" charset="0"/>
              </a:rPr>
              <a:t>(ст. 58 УК РСФСР) с 13 января 1938 г.».  Данная статья предусматривает</a:t>
            </a:r>
          </a:p>
          <a:p>
            <a:pPr algn="just">
              <a:buNone/>
            </a:pPr>
            <a:r>
              <a:rPr lang="ru-RU" sz="3600" dirty="0" smtClean="0">
                <a:latin typeface="Liberation Serif" pitchFamily="18" charset="0"/>
              </a:rPr>
              <a:t>ответственность за «контрреволюционную деятельность». Высшей мерой</a:t>
            </a:r>
          </a:p>
          <a:p>
            <a:pPr algn="just">
              <a:buNone/>
            </a:pPr>
            <a:r>
              <a:rPr lang="ru-RU" sz="3600" dirty="0" smtClean="0">
                <a:latin typeface="Liberation Serif" pitchFamily="18" charset="0"/>
              </a:rPr>
              <a:t>наказания был расстрел.</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latin typeface="Liberation Serif" pitchFamily="18" charset="0"/>
              </a:rPr>
              <a:t>Дополнительные критерии </a:t>
            </a:r>
            <a:r>
              <a:rPr lang="ru-RU" sz="2400" dirty="0" smtClean="0">
                <a:latin typeface="Liberation Serif" pitchFamily="18" charset="0"/>
              </a:rPr>
              <a:t>экспертизы ценности документов по личному составу</a:t>
            </a:r>
            <a:endParaRPr lang="ru-RU" sz="2400" dirty="0"/>
          </a:p>
        </p:txBody>
      </p:sp>
      <p:sp>
        <p:nvSpPr>
          <p:cNvPr id="3" name="Содержимое 2"/>
          <p:cNvSpPr>
            <a:spLocks noGrp="1"/>
          </p:cNvSpPr>
          <p:nvPr>
            <p:ph idx="1"/>
          </p:nvPr>
        </p:nvSpPr>
        <p:spPr>
          <a:ln>
            <a:solidFill>
              <a:schemeClr val="accent1"/>
            </a:solidFill>
          </a:ln>
        </p:spPr>
        <p:txBody>
          <a:bodyPr>
            <a:normAutofit fontScale="55000" lnSpcReduction="20000"/>
          </a:bodyPr>
          <a:lstStyle/>
          <a:p>
            <a:pPr algn="ctr">
              <a:buNone/>
            </a:pPr>
            <a:r>
              <a:rPr lang="ru-RU" sz="3300" b="1" dirty="0" smtClean="0">
                <a:latin typeface="Liberation Serif" pitchFamily="18" charset="0"/>
              </a:rPr>
              <a:t>6.</a:t>
            </a:r>
            <a:r>
              <a:rPr lang="ru-RU" sz="3300" b="1" u="sng" dirty="0" smtClean="0">
                <a:latin typeface="Liberation Serif" pitchFamily="18" charset="0"/>
              </a:rPr>
              <a:t> Стаж работы (в целом в организации и в определенные,</a:t>
            </a:r>
          </a:p>
          <a:p>
            <a:pPr algn="ctr">
              <a:buNone/>
            </a:pPr>
            <a:r>
              <a:rPr lang="ru-RU" sz="3300" b="1" u="sng" dirty="0" smtClean="0">
                <a:latin typeface="Liberation Serif" pitchFamily="18" charset="0"/>
              </a:rPr>
              <a:t>наиболее значимые для нее периоды).</a:t>
            </a:r>
            <a:r>
              <a:rPr lang="ru-RU" sz="3300" b="1" dirty="0" smtClean="0">
                <a:latin typeface="Liberation Serif" pitchFamily="18" charset="0"/>
              </a:rPr>
              <a:t> </a:t>
            </a:r>
          </a:p>
          <a:p>
            <a:pPr>
              <a:buNone/>
            </a:pPr>
            <a:r>
              <a:rPr lang="ru-RU" sz="3300" dirty="0" smtClean="0">
                <a:latin typeface="Liberation Serif" pitchFamily="18" charset="0"/>
              </a:rPr>
              <a:t>По  личным карточкам, личным делам уволенных работников, алфавитным</a:t>
            </a:r>
          </a:p>
          <a:p>
            <a:pPr>
              <a:buNone/>
            </a:pPr>
            <a:r>
              <a:rPr lang="ru-RU" sz="3300" dirty="0" smtClean="0">
                <a:latin typeface="Liberation Serif" pitchFamily="18" charset="0"/>
              </a:rPr>
              <a:t>книгам учета личного состава можно установить, сколько лет проработал</a:t>
            </a:r>
          </a:p>
          <a:p>
            <a:pPr>
              <a:buNone/>
            </a:pPr>
            <a:r>
              <a:rPr lang="ru-RU" sz="3300" dirty="0" smtClean="0">
                <a:latin typeface="Liberation Serif" pitchFamily="18" charset="0"/>
              </a:rPr>
              <a:t>сотрудник на данном предприятии, дату его поступления на работу и увольнения,</a:t>
            </a:r>
          </a:p>
          <a:p>
            <a:pPr>
              <a:buNone/>
            </a:pPr>
            <a:r>
              <a:rPr lang="ru-RU" sz="3300" dirty="0" smtClean="0">
                <a:latin typeface="Liberation Serif" pitchFamily="18" charset="0"/>
              </a:rPr>
              <a:t>все его перемещения. </a:t>
            </a:r>
          </a:p>
          <a:p>
            <a:pPr algn="ctr">
              <a:buNone/>
            </a:pPr>
            <a:r>
              <a:rPr lang="ru-RU" sz="3300" b="1" dirty="0" smtClean="0">
                <a:latin typeface="Liberation Serif" pitchFamily="18" charset="0"/>
              </a:rPr>
              <a:t>7. </a:t>
            </a:r>
            <a:r>
              <a:rPr lang="ru-RU" sz="3300" b="1" u="sng" dirty="0" smtClean="0">
                <a:latin typeface="Liberation Serif" pitchFamily="18" charset="0"/>
              </a:rPr>
              <a:t>Роль и заслуги лица в общественной и других сферах деятельности вне</a:t>
            </a:r>
          </a:p>
          <a:p>
            <a:pPr algn="ctr">
              <a:buNone/>
            </a:pPr>
            <a:r>
              <a:rPr lang="ru-RU" sz="3300" b="1" u="sng" dirty="0" smtClean="0">
                <a:latin typeface="Liberation Serif" pitchFamily="18" charset="0"/>
              </a:rPr>
              <a:t>организации.</a:t>
            </a:r>
            <a:r>
              <a:rPr lang="ru-RU" sz="3300" b="1" dirty="0" smtClean="0">
                <a:latin typeface="Liberation Serif" pitchFamily="18" charset="0"/>
              </a:rPr>
              <a:t> </a:t>
            </a:r>
          </a:p>
          <a:p>
            <a:pPr>
              <a:buNone/>
            </a:pPr>
            <a:r>
              <a:rPr lang="ru-RU" sz="3300" b="1" i="1" dirty="0" smtClean="0">
                <a:latin typeface="Liberation Serif" pitchFamily="18" charset="0"/>
              </a:rPr>
              <a:t>Например</a:t>
            </a:r>
            <a:r>
              <a:rPr lang="ru-RU" sz="3300" dirty="0" smtClean="0">
                <a:latin typeface="Liberation Serif" pitchFamily="18" charset="0"/>
              </a:rPr>
              <a:t>, выборы в председатели профессионального комитета (профкома)</a:t>
            </a:r>
          </a:p>
          <a:p>
            <a:pPr>
              <a:buNone/>
            </a:pPr>
            <a:r>
              <a:rPr lang="ru-RU" sz="3300" dirty="0" smtClean="0">
                <a:latin typeface="Liberation Serif" pitchFamily="18" charset="0"/>
              </a:rPr>
              <a:t>предприятия, участие в работе местной избирательной комиссии. </a:t>
            </a:r>
          </a:p>
          <a:p>
            <a:pPr algn="ctr">
              <a:buNone/>
            </a:pPr>
            <a:r>
              <a:rPr lang="ru-RU" sz="3300" b="1" dirty="0" smtClean="0">
                <a:latin typeface="Liberation Serif" pitchFamily="18" charset="0"/>
              </a:rPr>
              <a:t>8. </a:t>
            </a:r>
            <a:r>
              <a:rPr lang="ru-RU" sz="3300" b="1" u="sng" dirty="0" smtClean="0">
                <a:latin typeface="Liberation Serif" pitchFamily="18" charset="0"/>
              </a:rPr>
              <a:t>Постоянная, временная регистрация лица на конкретной территории</a:t>
            </a:r>
          </a:p>
          <a:p>
            <a:pPr algn="ctr">
              <a:buNone/>
            </a:pPr>
            <a:r>
              <a:rPr lang="ru-RU" sz="3300" b="1" u="sng" dirty="0" smtClean="0">
                <a:latin typeface="Liberation Serif" pitchFamily="18" charset="0"/>
              </a:rPr>
              <a:t>(домашний адрес)</a:t>
            </a:r>
            <a:r>
              <a:rPr lang="ru-RU" sz="3300" b="1" dirty="0" smtClean="0">
                <a:latin typeface="Liberation Serif" pitchFamily="18" charset="0"/>
              </a:rPr>
              <a:t>.</a:t>
            </a:r>
          </a:p>
          <a:p>
            <a:pPr>
              <a:buNone/>
            </a:pPr>
            <a:r>
              <a:rPr lang="ru-RU" sz="3300" b="1" dirty="0" smtClean="0">
                <a:latin typeface="Liberation Serif" pitchFamily="18" charset="0"/>
              </a:rPr>
              <a:t> </a:t>
            </a:r>
            <a:r>
              <a:rPr lang="ru-RU" sz="3300" dirty="0" smtClean="0">
                <a:latin typeface="Liberation Serif" pitchFamily="18" charset="0"/>
              </a:rPr>
              <a:t>Данный критерий указывает на наличие постоянного местожительства</a:t>
            </a:r>
          </a:p>
          <a:p>
            <a:pPr>
              <a:buNone/>
            </a:pPr>
            <a:r>
              <a:rPr lang="ru-RU" sz="3300" dirty="0" smtClean="0">
                <a:latin typeface="Liberation Serif" pitchFamily="18" charset="0"/>
              </a:rPr>
              <a:t>работника, период проживания на определенной территории.</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latin typeface="Liberation Serif" pitchFamily="18" charset="0"/>
              </a:rPr>
              <a:t>Дополнительные критерии </a:t>
            </a:r>
            <a:r>
              <a:rPr lang="ru-RU" sz="2400" dirty="0" smtClean="0">
                <a:latin typeface="Liberation Serif" pitchFamily="18" charset="0"/>
              </a:rPr>
              <a:t>экспертизы ценности документов по личному составу</a:t>
            </a:r>
            <a:endParaRPr lang="ru-RU" sz="2400" dirty="0">
              <a:latin typeface="Liberation Serif" pitchFamily="18" charset="0"/>
            </a:endParaRPr>
          </a:p>
        </p:txBody>
      </p:sp>
      <p:sp>
        <p:nvSpPr>
          <p:cNvPr id="3" name="Содержимое 2"/>
          <p:cNvSpPr>
            <a:spLocks noGrp="1"/>
          </p:cNvSpPr>
          <p:nvPr>
            <p:ph idx="1"/>
          </p:nvPr>
        </p:nvSpPr>
        <p:spPr>
          <a:ln>
            <a:solidFill>
              <a:schemeClr val="accent1"/>
            </a:solidFill>
          </a:ln>
        </p:spPr>
        <p:txBody>
          <a:bodyPr>
            <a:normAutofit fontScale="62500" lnSpcReduction="20000"/>
          </a:bodyPr>
          <a:lstStyle/>
          <a:p>
            <a:pPr algn="ctr">
              <a:buNone/>
            </a:pPr>
            <a:r>
              <a:rPr lang="ru-RU" b="1" dirty="0" smtClean="0">
                <a:latin typeface="Liberation Serif" pitchFamily="18" charset="0"/>
              </a:rPr>
              <a:t>9. </a:t>
            </a:r>
            <a:r>
              <a:rPr lang="ru-RU" b="1" u="sng" dirty="0" smtClean="0">
                <a:latin typeface="Liberation Serif" pitchFamily="18" charset="0"/>
              </a:rPr>
              <a:t>Значения имеющихся сведений общего характера</a:t>
            </a:r>
            <a:r>
              <a:rPr lang="ru-RU" b="1" dirty="0" smtClean="0">
                <a:latin typeface="Liberation Serif" pitchFamily="18" charset="0"/>
              </a:rPr>
              <a:t> </a:t>
            </a:r>
          </a:p>
          <a:p>
            <a:pPr algn="ctr">
              <a:buNone/>
            </a:pPr>
            <a:r>
              <a:rPr lang="ru-RU" b="1" dirty="0" smtClean="0">
                <a:latin typeface="Liberation Serif" pitchFamily="18" charset="0"/>
              </a:rPr>
              <a:t>(</a:t>
            </a:r>
            <a:r>
              <a:rPr lang="ru-RU" dirty="0" smtClean="0">
                <a:latin typeface="Liberation Serif" pitchFamily="18" charset="0"/>
              </a:rPr>
              <a:t>должность, период работы и т.д.). </a:t>
            </a:r>
          </a:p>
          <a:p>
            <a:pPr>
              <a:buNone/>
            </a:pPr>
            <a:r>
              <a:rPr lang="ru-RU" dirty="0" smtClean="0">
                <a:latin typeface="Liberation Serif" pitchFamily="18" charset="0"/>
              </a:rPr>
              <a:t>Данный критерий определяет: на сколько важна информации</a:t>
            </a:r>
          </a:p>
          <a:p>
            <a:pPr>
              <a:buNone/>
            </a:pPr>
            <a:r>
              <a:rPr lang="ru-RU" dirty="0" smtClean="0">
                <a:latin typeface="Liberation Serif" pitchFamily="18" charset="0"/>
              </a:rPr>
              <a:t>общего характера для изучения истории конкретной организации,</a:t>
            </a:r>
          </a:p>
          <a:p>
            <a:pPr>
              <a:buNone/>
            </a:pPr>
            <a:r>
              <a:rPr lang="ru-RU" dirty="0" smtClean="0">
                <a:latin typeface="Liberation Serif" pitchFamily="18" charset="0"/>
              </a:rPr>
              <a:t>ее роли в развитии  региона, страны в целом. </a:t>
            </a:r>
          </a:p>
          <a:p>
            <a:pPr algn="ctr">
              <a:buNone/>
            </a:pPr>
            <a:r>
              <a:rPr lang="ru-RU" b="1" dirty="0" smtClean="0">
                <a:latin typeface="Liberation Serif" pitchFamily="18" charset="0"/>
              </a:rPr>
              <a:t>10. </a:t>
            </a:r>
            <a:r>
              <a:rPr lang="ru-RU" b="1" u="sng" dirty="0" smtClean="0">
                <a:latin typeface="Liberation Serif" pitchFamily="18" charset="0"/>
              </a:rPr>
              <a:t>Полнота документов (формуляр), количество документов</a:t>
            </a:r>
            <a:r>
              <a:rPr lang="ru-RU" b="1" dirty="0" smtClean="0">
                <a:latin typeface="Liberation Serif" pitchFamily="18" charset="0"/>
              </a:rPr>
              <a:t>.</a:t>
            </a:r>
          </a:p>
          <a:p>
            <a:pPr>
              <a:buNone/>
            </a:pPr>
            <a:r>
              <a:rPr lang="ru-RU" dirty="0" smtClean="0">
                <a:latin typeface="Liberation Serif" pitchFamily="18" charset="0"/>
              </a:rPr>
              <a:t>Данный критерий применяется к документам, которые изготовлены </a:t>
            </a:r>
          </a:p>
          <a:p>
            <a:pPr>
              <a:buNone/>
            </a:pPr>
            <a:r>
              <a:rPr lang="ru-RU" dirty="0" smtClean="0">
                <a:latin typeface="Liberation Serif" pitchFamily="18" charset="0"/>
              </a:rPr>
              <a:t>типографическим способом (личные карточкам уволенных работников,</a:t>
            </a:r>
          </a:p>
          <a:p>
            <a:pPr>
              <a:buNone/>
            </a:pPr>
            <a:r>
              <a:rPr lang="ru-RU" dirty="0" smtClean="0">
                <a:latin typeface="Liberation Serif" pitchFamily="18" charset="0"/>
              </a:rPr>
              <a:t>алфавитные книги учета личного состава) и указывает на качество</a:t>
            </a:r>
          </a:p>
          <a:p>
            <a:pPr>
              <a:buNone/>
            </a:pPr>
            <a:r>
              <a:rPr lang="ru-RU" dirty="0" smtClean="0">
                <a:latin typeface="Liberation Serif" pitchFamily="18" charset="0"/>
              </a:rPr>
              <a:t>заполнения формуляра (формы документа) и количество документов.</a:t>
            </a:r>
          </a:p>
          <a:p>
            <a:pPr>
              <a:buNone/>
            </a:pPr>
            <a:r>
              <a:rPr lang="ru-RU" b="1" i="1" dirty="0" smtClean="0">
                <a:latin typeface="Liberation Serif" pitchFamily="18" charset="0"/>
              </a:rPr>
              <a:t>Например,</a:t>
            </a:r>
            <a:r>
              <a:rPr lang="ru-RU" b="1" dirty="0" smtClean="0">
                <a:latin typeface="Liberation Serif" pitchFamily="18" charset="0"/>
              </a:rPr>
              <a:t> </a:t>
            </a:r>
            <a:r>
              <a:rPr lang="ru-RU" dirty="0" smtClean="0">
                <a:latin typeface="Liberation Serif" pitchFamily="18" charset="0"/>
              </a:rPr>
              <a:t>в личной карточке уволенного работника может</a:t>
            </a:r>
          </a:p>
          <a:p>
            <a:pPr>
              <a:buNone/>
            </a:pPr>
            <a:r>
              <a:rPr lang="ru-RU" dirty="0" smtClean="0">
                <a:latin typeface="Liberation Serif" pitchFamily="18" charset="0"/>
              </a:rPr>
              <a:t>отсутствовать дата поступления на работу и номер приказа, должность,</a:t>
            </a:r>
          </a:p>
          <a:p>
            <a:pPr>
              <a:buNone/>
            </a:pPr>
            <a:r>
              <a:rPr lang="ru-RU" dirty="0" smtClean="0">
                <a:latin typeface="Liberation Serif" pitchFamily="18" charset="0"/>
              </a:rPr>
              <a:t>образование, национальность  и т. д. </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a:ln>
            <a:solidFill>
              <a:schemeClr val="accent1"/>
            </a:solidFill>
          </a:ln>
        </p:spPr>
        <p:txBody>
          <a:bodyPr>
            <a:normAutofit/>
          </a:bodyPr>
          <a:lstStyle/>
          <a:p>
            <a:r>
              <a:rPr lang="ru-RU" sz="3200" dirty="0" smtClean="0">
                <a:latin typeface="Liberation Serif" pitchFamily="18" charset="0"/>
              </a:rPr>
              <a:t>В соответствии со ст. </a:t>
            </a:r>
            <a:r>
              <a:rPr lang="ru-RU" sz="3200" b="1" dirty="0" smtClean="0">
                <a:latin typeface="Liberation Serif" pitchFamily="18" charset="0"/>
              </a:rPr>
              <a:t>22.1. </a:t>
            </a:r>
            <a:r>
              <a:rPr lang="ru-RU" sz="3200" b="1" dirty="0" smtClean="0">
                <a:latin typeface="Liberation Serif" pitchFamily="18" charset="0"/>
              </a:rPr>
              <a:t>«</a:t>
            </a:r>
            <a:r>
              <a:rPr lang="ru-RU" sz="3200" b="1" dirty="0" smtClean="0">
                <a:latin typeface="Liberation Serif" pitchFamily="18" charset="0"/>
              </a:rPr>
              <a:t>Сроки хранения документов по личному составу» Федерального закона от 22.10.2004 </a:t>
            </a:r>
            <a:br>
              <a:rPr lang="ru-RU" sz="3200" b="1" dirty="0" smtClean="0">
                <a:latin typeface="Liberation Serif" pitchFamily="18" charset="0"/>
              </a:rPr>
            </a:br>
            <a:r>
              <a:rPr lang="ru-RU" sz="3200" b="1" dirty="0" smtClean="0">
                <a:latin typeface="Liberation Serif" pitchFamily="18" charset="0"/>
              </a:rPr>
              <a:t>№ 125-ФЗ «Об архивном деле в Российской Федерации»</a:t>
            </a:r>
            <a:r>
              <a:rPr lang="ru-RU" sz="3200" dirty="0" smtClean="0">
                <a:latin typeface="Liberation Serif" pitchFamily="18" charset="0"/>
              </a:rPr>
              <a:t> по истечении сроков хранения, документы по личному составу, образовавшиеся в процессе деятельности источников комплектования государственных и муниципальных архивов, подлежат </a:t>
            </a:r>
            <a:r>
              <a:rPr lang="ru-RU" sz="3200" b="1" dirty="0" smtClean="0">
                <a:latin typeface="Liberation Serif" pitchFamily="18" charset="0"/>
              </a:rPr>
              <a:t>экспертизе ценности документов.</a:t>
            </a:r>
            <a:r>
              <a:rPr lang="ru-RU" sz="3200" dirty="0" smtClean="0"/>
              <a:t/>
            </a:r>
            <a:br>
              <a:rPr lang="ru-RU" sz="3200" dirty="0" smtClean="0"/>
            </a:br>
            <a:endParaRPr lang="ru-RU"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latin typeface="Liberation Serif" pitchFamily="18" charset="0"/>
              </a:rPr>
              <a:t>Дополнительные критерии </a:t>
            </a:r>
            <a:r>
              <a:rPr lang="ru-RU" sz="2400" dirty="0" smtClean="0">
                <a:latin typeface="Liberation Serif" pitchFamily="18" charset="0"/>
              </a:rPr>
              <a:t>экспертизы ценности документов по личному составу</a:t>
            </a:r>
            <a:endParaRPr lang="ru-RU" sz="2400" dirty="0">
              <a:latin typeface="Liberation Serif" pitchFamily="18" charset="0"/>
            </a:endParaRPr>
          </a:p>
        </p:txBody>
      </p:sp>
      <p:sp>
        <p:nvSpPr>
          <p:cNvPr id="3" name="Содержимое 2"/>
          <p:cNvSpPr>
            <a:spLocks noGrp="1"/>
          </p:cNvSpPr>
          <p:nvPr>
            <p:ph idx="1"/>
          </p:nvPr>
        </p:nvSpPr>
        <p:spPr>
          <a:ln>
            <a:solidFill>
              <a:schemeClr val="accent1"/>
            </a:solidFill>
          </a:ln>
        </p:spPr>
        <p:txBody>
          <a:bodyPr>
            <a:normAutofit fontScale="55000" lnSpcReduction="20000"/>
          </a:bodyPr>
          <a:lstStyle/>
          <a:p>
            <a:pPr>
              <a:buNone/>
            </a:pPr>
            <a:r>
              <a:rPr lang="ru-RU" b="1" dirty="0" smtClean="0">
                <a:latin typeface="Liberation Serif" pitchFamily="18" charset="0"/>
              </a:rPr>
              <a:t>11. </a:t>
            </a:r>
            <a:r>
              <a:rPr lang="ru-RU" b="1" u="sng" dirty="0" err="1" smtClean="0">
                <a:latin typeface="Liberation Serif" pitchFamily="18" charset="0"/>
              </a:rPr>
              <a:t>Копийность</a:t>
            </a:r>
            <a:r>
              <a:rPr lang="ru-RU" b="1" u="sng" dirty="0" smtClean="0">
                <a:latin typeface="Liberation Serif" pitchFamily="18" charset="0"/>
              </a:rPr>
              <a:t> документов (внутри организации, вне организации).</a:t>
            </a:r>
            <a:r>
              <a:rPr lang="ru-RU" b="1" dirty="0" smtClean="0">
                <a:latin typeface="Liberation Serif" pitchFamily="18" charset="0"/>
              </a:rPr>
              <a:t> </a:t>
            </a:r>
          </a:p>
          <a:p>
            <a:pPr>
              <a:buNone/>
            </a:pPr>
            <a:r>
              <a:rPr lang="ru-RU" dirty="0" smtClean="0">
                <a:latin typeface="Liberation Serif" pitchFamily="18" charset="0"/>
              </a:rPr>
              <a:t>Копии документов, как правило, часто встречаются в приказах, личных</a:t>
            </a:r>
          </a:p>
          <a:p>
            <a:pPr>
              <a:buNone/>
            </a:pPr>
            <a:r>
              <a:rPr lang="ru-RU" dirty="0" smtClean="0">
                <a:latin typeface="Liberation Serif" pitchFamily="18" charset="0"/>
              </a:rPr>
              <a:t>делах уволенных сотрудников. При полистном просмотре  данные</a:t>
            </a:r>
          </a:p>
          <a:p>
            <a:pPr>
              <a:buNone/>
            </a:pPr>
            <a:r>
              <a:rPr lang="ru-RU" dirty="0" smtClean="0">
                <a:latin typeface="Liberation Serif" pitchFamily="18" charset="0"/>
              </a:rPr>
              <a:t>документы  сверяются по содержанию и оформлению с оригиналом,</a:t>
            </a:r>
          </a:p>
          <a:p>
            <a:pPr>
              <a:buNone/>
            </a:pPr>
            <a:r>
              <a:rPr lang="ru-RU" dirty="0" smtClean="0">
                <a:latin typeface="Liberation Serif" pitchFamily="18" charset="0"/>
              </a:rPr>
              <a:t>изымаются из дел и подлежат включению в акт о выделении к уничтожению</a:t>
            </a:r>
          </a:p>
          <a:p>
            <a:pPr>
              <a:buNone/>
            </a:pPr>
            <a:r>
              <a:rPr lang="ru-RU" dirty="0" smtClean="0">
                <a:latin typeface="Liberation Serif" pitchFamily="18" charset="0"/>
              </a:rPr>
              <a:t>документов, не подлежащих хранению.</a:t>
            </a:r>
          </a:p>
          <a:p>
            <a:pPr>
              <a:buNone/>
            </a:pPr>
            <a:r>
              <a:rPr lang="ru-RU" dirty="0" smtClean="0">
                <a:latin typeface="Liberation Serif" pitchFamily="18" charset="0"/>
              </a:rPr>
              <a:t>Копии документов могут быть и в другой организации (другом архиве).</a:t>
            </a:r>
          </a:p>
          <a:p>
            <a:pPr>
              <a:buNone/>
            </a:pPr>
            <a:r>
              <a:rPr lang="ru-RU" dirty="0" smtClean="0">
                <a:latin typeface="Liberation Serif" pitchFamily="18" charset="0"/>
              </a:rPr>
              <a:t> </a:t>
            </a:r>
            <a:r>
              <a:rPr lang="ru-RU" b="1" dirty="0" smtClean="0">
                <a:latin typeface="Liberation Serif" pitchFamily="18" charset="0"/>
              </a:rPr>
              <a:t>С целью их выявления архив (филиал архива) должен</a:t>
            </a:r>
            <a:r>
              <a:rPr lang="ru-RU" dirty="0" smtClean="0">
                <a:latin typeface="Liberation Serif" pitchFamily="18" charset="0"/>
              </a:rPr>
              <a:t>:</a:t>
            </a:r>
          </a:p>
          <a:p>
            <a:pPr marL="514350" indent="-514350">
              <a:buNone/>
            </a:pPr>
            <a:r>
              <a:rPr lang="ru-RU" dirty="0" smtClean="0">
                <a:latin typeface="Liberation Serif" pitchFamily="18" charset="0"/>
              </a:rPr>
              <a:t>1. Направить запрос о наличии или отсутствии на хранении документов</a:t>
            </a:r>
          </a:p>
          <a:p>
            <a:pPr marL="514350" indent="-514350">
              <a:buNone/>
            </a:pPr>
            <a:r>
              <a:rPr lang="ru-RU" dirty="0" smtClean="0">
                <a:latin typeface="Liberation Serif" pitchFamily="18" charset="0"/>
              </a:rPr>
              <a:t>рассматриваемого фонда.</a:t>
            </a:r>
          </a:p>
          <a:p>
            <a:pPr>
              <a:buNone/>
            </a:pPr>
            <a:r>
              <a:rPr lang="ru-RU" dirty="0" smtClean="0">
                <a:latin typeface="Liberation Serif" pitchFamily="18" charset="0"/>
              </a:rPr>
              <a:t>2. Изучить описи документов данной организации, хранящихся в другом архиве.</a:t>
            </a:r>
          </a:p>
          <a:p>
            <a:pPr>
              <a:buNone/>
            </a:pPr>
            <a:r>
              <a:rPr lang="ru-RU" dirty="0" smtClean="0">
                <a:latin typeface="Liberation Serif" pitchFamily="18" charset="0"/>
              </a:rPr>
              <a:t>3. При необходимости просмотреть дела (документы), схожие по названию и</a:t>
            </a:r>
          </a:p>
          <a:p>
            <a:pPr>
              <a:buNone/>
            </a:pPr>
            <a:r>
              <a:rPr lang="ru-RU" dirty="0" smtClean="0">
                <a:latin typeface="Liberation Serif" pitchFamily="18" charset="0"/>
              </a:rPr>
              <a:t>периоду с рассматриваемыми документами в архиве.</a:t>
            </a:r>
          </a:p>
          <a:p>
            <a:pPr>
              <a:buNone/>
            </a:pPr>
            <a:r>
              <a:rPr lang="ru-RU" b="1" dirty="0" smtClean="0">
                <a:latin typeface="Liberation Serif" pitchFamily="18" charset="0"/>
              </a:rPr>
              <a:t>Например,</a:t>
            </a:r>
            <a:r>
              <a:rPr lang="ru-RU" dirty="0" smtClean="0">
                <a:latin typeface="Liberation Serif" pitchFamily="18" charset="0"/>
              </a:rPr>
              <a:t> просмотреть приказы по основной деятельности предприятия,</a:t>
            </a:r>
          </a:p>
          <a:p>
            <a:pPr>
              <a:buNone/>
            </a:pPr>
            <a:r>
              <a:rPr lang="ru-RU" dirty="0" smtClean="0">
                <a:latin typeface="Liberation Serif" pitchFamily="18" charset="0"/>
              </a:rPr>
              <a:t>личные дела уволенных сотрудников.</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74638"/>
            <a:ext cx="8329642" cy="6226196"/>
          </a:xfrm>
          <a:ln>
            <a:solidFill>
              <a:schemeClr val="accent1"/>
            </a:solidFill>
          </a:ln>
        </p:spPr>
        <p:txBody>
          <a:bodyPr>
            <a:normAutofit fontScale="90000"/>
          </a:bodyPr>
          <a:lstStyle/>
          <a:p>
            <a:pPr algn="l"/>
            <a:r>
              <a:rPr lang="ru-RU" sz="2200" b="1" dirty="0" smtClean="0">
                <a:latin typeface="Liberation Serif" pitchFamily="18" charset="0"/>
              </a:rPr>
              <a:t>По окончании полистного просмотра документов</a:t>
            </a:r>
            <a:r>
              <a:rPr lang="ru-RU" sz="2200" dirty="0" smtClean="0">
                <a:latin typeface="Liberation Serif" pitchFamily="18" charset="0"/>
              </a:rPr>
              <a:t>, членами рабочей группы проводится анализ и обобщение собранного материала. Сопоставляются сведения, содержащиеся в приказах по личному составу с информацией, представленной в приказах по основной деятельности и иных документах постоянного срока хранения, хранящихся в другом архиве или архивах. Так же сопоставляются данные, содержащиеся в личных делах, личных карточках, алфавитных книгах учета и списках личного состава за один и тот же период времени. По расчетным ведомостям (лицевым счетам), наоборот, смотрят как, изменяется со временем их форма и содержание. </a:t>
            </a:r>
            <a:br>
              <a:rPr lang="ru-RU" sz="2200" dirty="0" smtClean="0">
                <a:latin typeface="Liberation Serif" pitchFamily="18" charset="0"/>
              </a:rPr>
            </a:br>
            <a:r>
              <a:rPr lang="ru-RU" sz="2200" b="1" dirty="0" smtClean="0">
                <a:latin typeface="Liberation Serif" pitchFamily="18" charset="0"/>
              </a:rPr>
              <a:t>Выявленные дублетные, </a:t>
            </a:r>
            <a:r>
              <a:rPr lang="ru-RU" sz="2200" b="1" dirty="0" err="1" smtClean="0">
                <a:latin typeface="Liberation Serif" pitchFamily="18" charset="0"/>
              </a:rPr>
              <a:t>копийные</a:t>
            </a:r>
            <a:r>
              <a:rPr lang="ru-RU" sz="2200" b="1" dirty="0" smtClean="0">
                <a:latin typeface="Liberation Serif" pitchFamily="18" charset="0"/>
              </a:rPr>
              <a:t>, с повторяющейся информацией документы, подлежат выделению к уничтожению </a:t>
            </a:r>
            <a:r>
              <a:rPr lang="ru-RU" sz="2200" dirty="0" smtClean="0">
                <a:latin typeface="Liberation Serif" pitchFamily="18" charset="0"/>
              </a:rPr>
              <a:t>и включению в акт о выделении к уничтожению документов, не подлежащих хранению. </a:t>
            </a:r>
            <a:br>
              <a:rPr lang="ru-RU" sz="2200" dirty="0" smtClean="0">
                <a:latin typeface="Liberation Serif" pitchFamily="18" charset="0"/>
              </a:rPr>
            </a:br>
            <a:r>
              <a:rPr lang="ru-RU" sz="2200" b="1" dirty="0" smtClean="0">
                <a:latin typeface="Liberation Serif" pitchFamily="18" charset="0"/>
              </a:rPr>
              <a:t>При неудовлетворительном физическом или физико-химическом состоянии документа постоянного хранения</a:t>
            </a:r>
            <a:r>
              <a:rPr lang="ru-RU" sz="2200" dirty="0" smtClean="0">
                <a:latin typeface="Liberation Serif" pitchFamily="18" charset="0"/>
              </a:rPr>
              <a:t>, дублетный документ с повторяющейся информацией, содержащийся в делах по личному составу, в обязательном порядке переводится на постоянное хранение с целью сохранения информации. </a:t>
            </a:r>
            <a:r>
              <a:rPr lang="ru-RU" sz="2400" dirty="0" smtClean="0">
                <a:latin typeface="Liberation Serif" pitchFamily="18" charset="0"/>
              </a:rPr>
              <a:t/>
            </a:r>
            <a:br>
              <a:rPr lang="ru-RU" sz="2400" dirty="0" smtClean="0">
                <a:latin typeface="Liberation Serif" pitchFamily="18" charset="0"/>
              </a:rPr>
            </a:br>
            <a:endParaRPr lang="ru-RU" sz="2400" dirty="0">
              <a:latin typeface="Liberation Serif"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96974"/>
          </a:xfrm>
        </p:spPr>
        <p:txBody>
          <a:bodyPr>
            <a:noAutofit/>
          </a:bodyPr>
          <a:lstStyle/>
          <a:p>
            <a:r>
              <a:rPr lang="ru-RU" sz="2000" b="1" u="sng" dirty="0" smtClean="0">
                <a:latin typeface="Liberation Serif" pitchFamily="18" charset="0"/>
              </a:rPr>
              <a:t>Третий этап. </a:t>
            </a:r>
            <a:r>
              <a:rPr lang="ru-RU" sz="2000" b="1" dirty="0" smtClean="0">
                <a:latin typeface="Liberation Serif" pitchFamily="18" charset="0"/>
              </a:rPr>
              <a:t/>
            </a:r>
            <a:br>
              <a:rPr lang="ru-RU" sz="2000" b="1" dirty="0" smtClean="0">
                <a:latin typeface="Liberation Serif" pitchFamily="18" charset="0"/>
              </a:rPr>
            </a:br>
            <a:r>
              <a:rPr lang="ru-RU" sz="2000" b="1" dirty="0" smtClean="0">
                <a:latin typeface="Liberation Serif" pitchFamily="18" charset="0"/>
              </a:rPr>
              <a:t>Составление и утверждение описей дел постоянного хранения и актов о выделении к уничтожению документов, не подлежащих хранению </a:t>
            </a:r>
            <a:r>
              <a:rPr lang="ru-RU" sz="2000" dirty="0" smtClean="0">
                <a:latin typeface="Liberation Serif" pitchFamily="18" charset="0"/>
              </a:rPr>
              <a:t>включает в себя:</a:t>
            </a:r>
            <a:endParaRPr lang="ru-RU" sz="2000" dirty="0"/>
          </a:p>
        </p:txBody>
      </p:sp>
      <p:sp>
        <p:nvSpPr>
          <p:cNvPr id="3" name="Содержимое 2"/>
          <p:cNvSpPr>
            <a:spLocks noGrp="1"/>
          </p:cNvSpPr>
          <p:nvPr>
            <p:ph idx="1"/>
          </p:nvPr>
        </p:nvSpPr>
        <p:spPr>
          <a:ln>
            <a:solidFill>
              <a:schemeClr val="accent1"/>
            </a:solidFill>
          </a:ln>
        </p:spPr>
        <p:txBody>
          <a:bodyPr>
            <a:normAutofit/>
          </a:bodyPr>
          <a:lstStyle/>
          <a:p>
            <a:pPr marL="457200" indent="-457200">
              <a:buNone/>
            </a:pPr>
            <a:r>
              <a:rPr lang="ru-RU" sz="2000" dirty="0" smtClean="0">
                <a:latin typeface="Liberation Serif" pitchFamily="18" charset="0"/>
              </a:rPr>
              <a:t>3.1. Составление описей дел постоянного хранения, актов описания</a:t>
            </a:r>
          </a:p>
          <a:p>
            <a:pPr marL="457200" indent="-457200">
              <a:buNone/>
            </a:pPr>
            <a:r>
              <a:rPr lang="ru-RU" sz="2000" dirty="0" smtClean="0">
                <a:latin typeface="Liberation Serif" pitchFamily="18" charset="0"/>
              </a:rPr>
              <a:t>архивных документов, актов выделения к уничтожению документов, не</a:t>
            </a:r>
          </a:p>
          <a:p>
            <a:pPr marL="457200" indent="-457200">
              <a:buNone/>
            </a:pPr>
            <a:r>
              <a:rPr lang="ru-RU" sz="2000" dirty="0" smtClean="0">
                <a:latin typeface="Liberation Serif" pitchFamily="18" charset="0"/>
              </a:rPr>
              <a:t>подлежащих хранению.</a:t>
            </a:r>
          </a:p>
          <a:p>
            <a:pPr>
              <a:buNone/>
            </a:pPr>
            <a:r>
              <a:rPr lang="ru-RU" sz="2000" dirty="0" smtClean="0">
                <a:latin typeface="Liberation Serif" pitchFamily="18" charset="0"/>
              </a:rPr>
              <a:t>3.2. Представление на рассмотрение Экспертно-методической комиссии</a:t>
            </a:r>
          </a:p>
          <a:p>
            <a:pPr>
              <a:buNone/>
            </a:pPr>
            <a:r>
              <a:rPr lang="ru-RU" sz="2000" dirty="0" smtClean="0">
                <a:latin typeface="Liberation Serif" pitchFamily="18" charset="0"/>
              </a:rPr>
              <a:t>Управления архивами Свердловской области  описей дел постоянного</a:t>
            </a:r>
          </a:p>
          <a:p>
            <a:pPr>
              <a:buNone/>
            </a:pPr>
            <a:r>
              <a:rPr lang="ru-RU" sz="2000" dirty="0" smtClean="0">
                <a:latin typeface="Liberation Serif" pitchFamily="18" charset="0"/>
              </a:rPr>
              <a:t>хранения, актов описания, актов выделения к уничтожению документов,</a:t>
            </a:r>
          </a:p>
          <a:p>
            <a:pPr>
              <a:buNone/>
            </a:pPr>
            <a:r>
              <a:rPr lang="ru-RU" sz="2000" dirty="0" smtClean="0">
                <a:latin typeface="Liberation Serif" pitchFamily="18" charset="0"/>
              </a:rPr>
              <a:t>не подлежащих хранению  для утверждения.</a:t>
            </a:r>
          </a:p>
          <a:p>
            <a:pPr>
              <a:buNone/>
            </a:pPr>
            <a:r>
              <a:rPr lang="ru-RU" sz="2000" dirty="0" smtClean="0">
                <a:latin typeface="Liberation Serif" pitchFamily="18" charset="0"/>
              </a:rPr>
              <a:t>3.3. Отнесение документов к составу Архивного фонда Российской</a:t>
            </a:r>
          </a:p>
          <a:p>
            <a:pPr>
              <a:buNone/>
            </a:pPr>
            <a:r>
              <a:rPr lang="ru-RU" sz="2000" dirty="0" smtClean="0">
                <a:latin typeface="Liberation Serif" pitchFamily="18" charset="0"/>
              </a:rPr>
              <a:t>Федерации.</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a:ln>
            <a:solidFill>
              <a:schemeClr val="accent1"/>
            </a:solidFill>
          </a:ln>
        </p:spPr>
        <p:txBody>
          <a:bodyPr>
            <a:normAutofit fontScale="90000"/>
          </a:bodyPr>
          <a:lstStyle/>
          <a:p>
            <a:pPr algn="l"/>
            <a:r>
              <a:rPr lang="ru-RU" sz="2400" b="1" dirty="0" smtClean="0">
                <a:latin typeface="Liberation Serif" pitchFamily="18" charset="0"/>
              </a:rPr>
              <a:t>Описи дел постоянного хранения</a:t>
            </a:r>
            <a:r>
              <a:rPr lang="ru-RU" sz="2400" dirty="0" smtClean="0">
                <a:latin typeface="Liberation Serif" pitchFamily="18" charset="0"/>
              </a:rPr>
              <a:t>, составленные архивом (филиалом архива) по результатам экспертизы ценности документов по личному составу с истёкшим сроком хранения, составляются строго по определенной форме. Опись дел постоянного хранения должна раскрывать состав и содержание включенных в нее единиц хранения, закреплять их </a:t>
            </a:r>
            <a:r>
              <a:rPr lang="ru-RU" sz="2400" dirty="0" err="1" smtClean="0">
                <a:latin typeface="Liberation Serif" pitchFamily="18" charset="0"/>
              </a:rPr>
              <a:t>внутрифондовую</a:t>
            </a:r>
            <a:r>
              <a:rPr lang="ru-RU" sz="2400" dirty="0" smtClean="0">
                <a:latin typeface="Liberation Serif" pitchFamily="18" charset="0"/>
              </a:rPr>
              <a:t> систематизацию и обеспечивать их учет. </a:t>
            </a:r>
            <a:br>
              <a:rPr lang="ru-RU" sz="2400" dirty="0" smtClean="0">
                <a:latin typeface="Liberation Serif" pitchFamily="18" charset="0"/>
              </a:rPr>
            </a:br>
            <a:r>
              <a:rPr lang="ru-RU" sz="2400" b="1" dirty="0" smtClean="0">
                <a:latin typeface="Liberation Serif" pitchFamily="18" charset="0"/>
              </a:rPr>
              <a:t>Она состоит из</a:t>
            </a:r>
            <a:r>
              <a:rPr lang="ru-RU" sz="2400" dirty="0" smtClean="0">
                <a:latin typeface="Liberation Serif" pitchFamily="18" charset="0"/>
              </a:rPr>
              <a:t>:</a:t>
            </a:r>
            <a:br>
              <a:rPr lang="ru-RU" sz="2400" dirty="0" smtClean="0">
                <a:latin typeface="Liberation Serif" pitchFamily="18" charset="0"/>
              </a:rPr>
            </a:br>
            <a:r>
              <a:rPr lang="ru-RU" sz="2400" dirty="0" smtClean="0">
                <a:latin typeface="Liberation Serif" pitchFamily="18" charset="0"/>
              </a:rPr>
              <a:t>- описательных статей на уровне единицы хранения (единицы учета), </a:t>
            </a:r>
            <a:br>
              <a:rPr lang="ru-RU" sz="2400" dirty="0" smtClean="0">
                <a:latin typeface="Liberation Serif" pitchFamily="18" charset="0"/>
              </a:rPr>
            </a:br>
            <a:r>
              <a:rPr lang="ru-RU" sz="2400" dirty="0" smtClean="0">
                <a:latin typeface="Liberation Serif" pitchFamily="18" charset="0"/>
              </a:rPr>
              <a:t>- итоговой записи (к каждому тому и сводной по описи в последнем томе), </a:t>
            </a:r>
            <a:br>
              <a:rPr lang="ru-RU" sz="2400" dirty="0" smtClean="0">
                <a:latin typeface="Liberation Serif" pitchFamily="18" charset="0"/>
              </a:rPr>
            </a:br>
            <a:r>
              <a:rPr lang="ru-RU" sz="2400" dirty="0" smtClean="0">
                <a:latin typeface="Liberation Serif" pitchFamily="18" charset="0"/>
              </a:rPr>
              <a:t>- листа-заверителя (для каждого тома),</a:t>
            </a:r>
            <a:br>
              <a:rPr lang="ru-RU" sz="2400" dirty="0" smtClean="0">
                <a:latin typeface="Liberation Serif" pitchFamily="18" charset="0"/>
              </a:rPr>
            </a:br>
            <a:r>
              <a:rPr lang="ru-RU" sz="2400" dirty="0" smtClean="0">
                <a:latin typeface="Liberation Serif" pitchFamily="18" charset="0"/>
              </a:rPr>
              <a:t>- справочного аппарата, включающего: титульный лист, предисловие, список сокращений, переводные таблицы архивных шифров (в случае переработки описи), может так же иметь содержание (оглавление) и указатели. </a:t>
            </a:r>
            <a:r>
              <a:rPr lang="ru-RU" dirty="0" smtClean="0">
                <a:latin typeface="Liberation Serif" pitchFamily="18" charset="0"/>
              </a:rPr>
              <a:t/>
            </a:r>
            <a:br>
              <a:rPr lang="ru-RU" dirty="0" smtClean="0">
                <a:latin typeface="Liberation Serif" pitchFamily="18" charset="0"/>
              </a:rPr>
            </a:br>
            <a:endParaRPr lang="ru-RU" dirty="0">
              <a:latin typeface="Liberation Serif"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a:ln>
            <a:solidFill>
              <a:schemeClr val="accent1"/>
            </a:solidFill>
          </a:ln>
        </p:spPr>
        <p:txBody>
          <a:bodyPr>
            <a:noAutofit/>
          </a:bodyPr>
          <a:lstStyle/>
          <a:p>
            <a:pPr algn="l"/>
            <a:r>
              <a:rPr lang="ru-RU" sz="1800" dirty="0" smtClean="0">
                <a:latin typeface="Liberation Serif" pitchFamily="18" charset="0"/>
              </a:rPr>
              <a:t>В </a:t>
            </a:r>
            <a:r>
              <a:rPr lang="ru-RU" sz="1800" b="1" dirty="0" smtClean="0">
                <a:latin typeface="Liberation Serif" pitchFamily="18" charset="0"/>
              </a:rPr>
              <a:t>предисловии к описи </a:t>
            </a:r>
            <a:r>
              <a:rPr lang="ru-RU" sz="1800" dirty="0" smtClean="0">
                <a:latin typeface="Liberation Serif" pitchFamily="18" charset="0"/>
              </a:rPr>
              <a:t>необходимо указать:</a:t>
            </a:r>
            <a:br>
              <a:rPr lang="ru-RU" sz="1800" dirty="0" smtClean="0">
                <a:latin typeface="Liberation Serif" pitchFamily="18" charset="0"/>
              </a:rPr>
            </a:br>
            <a:r>
              <a:rPr lang="ru-RU" sz="1800" dirty="0" smtClean="0">
                <a:latin typeface="Liberation Serif" pitchFamily="18" charset="0"/>
              </a:rPr>
              <a:t>- кратко историю организации (дату создания, реорганизации, ликвидации; структуру и основные виды деятельности организации);</a:t>
            </a:r>
            <a:br>
              <a:rPr lang="ru-RU" sz="1800" dirty="0" smtClean="0">
                <a:latin typeface="Liberation Serif" pitchFamily="18" charset="0"/>
              </a:rPr>
            </a:br>
            <a:r>
              <a:rPr lang="ru-RU" sz="1800" dirty="0" smtClean="0">
                <a:latin typeface="Liberation Serif" pitchFamily="18" charset="0"/>
              </a:rPr>
              <a:t>- историю фонда (дату поступления документов в архив/филиал архива, объем и виды документов); </a:t>
            </a:r>
            <a:br>
              <a:rPr lang="ru-RU" sz="1800" dirty="0" smtClean="0">
                <a:latin typeface="Liberation Serif" pitchFamily="18" charset="0"/>
              </a:rPr>
            </a:br>
            <a:r>
              <a:rPr lang="ru-RU" sz="1800" dirty="0" smtClean="0">
                <a:latin typeface="Liberation Serif" pitchFamily="18" charset="0"/>
              </a:rPr>
              <a:t>- дату проведения экспертизы ценности документов с истекшими сроками хранения, объем и состав документов, подлежащих переводу на постоянное хранение,</a:t>
            </a:r>
            <a:br>
              <a:rPr lang="ru-RU" sz="1800" dirty="0" smtClean="0">
                <a:latin typeface="Liberation Serif" pitchFamily="18" charset="0"/>
              </a:rPr>
            </a:br>
            <a:r>
              <a:rPr lang="ru-RU" sz="1800" dirty="0" smtClean="0">
                <a:latin typeface="Liberation Serif" pitchFamily="18" charset="0"/>
              </a:rPr>
              <a:t>-  критерии отбора документов,</a:t>
            </a:r>
            <a:br>
              <a:rPr lang="ru-RU" sz="1800" dirty="0" smtClean="0">
                <a:latin typeface="Liberation Serif" pitchFamily="18" charset="0"/>
              </a:rPr>
            </a:br>
            <a:r>
              <a:rPr lang="ru-RU" sz="1800" dirty="0" smtClean="0">
                <a:latin typeface="Liberation Serif" pitchFamily="18" charset="0"/>
              </a:rPr>
              <a:t>- необходимость перевода рассматриваемых документов на постоянное хранение (где и как  может быть использована информация, содержащаяся в них).   </a:t>
            </a:r>
            <a:br>
              <a:rPr lang="ru-RU" sz="1800" dirty="0" smtClean="0">
                <a:latin typeface="Liberation Serif" pitchFamily="18" charset="0"/>
              </a:rPr>
            </a:br>
            <a:r>
              <a:rPr lang="ru-RU" sz="1800" b="1" dirty="0" smtClean="0">
                <a:latin typeface="Liberation Serif" pitchFamily="18" charset="0"/>
              </a:rPr>
              <a:t>Описательная статья в описи дел</a:t>
            </a:r>
            <a:r>
              <a:rPr lang="ru-RU" sz="1800" dirty="0" smtClean="0">
                <a:latin typeface="Liberation Serif" pitchFamily="18" charset="0"/>
              </a:rPr>
              <a:t>, документов  должна включать:</a:t>
            </a:r>
            <a:br>
              <a:rPr lang="ru-RU" sz="1800" dirty="0" smtClean="0">
                <a:latin typeface="Liberation Serif" pitchFamily="18" charset="0"/>
              </a:rPr>
            </a:br>
            <a:r>
              <a:rPr lang="ru-RU" sz="1800" dirty="0" smtClean="0">
                <a:latin typeface="Liberation Serif" pitchFamily="18" charset="0"/>
              </a:rPr>
              <a:t>1) порядковый номер,</a:t>
            </a:r>
            <a:br>
              <a:rPr lang="ru-RU" sz="1800" dirty="0" smtClean="0">
                <a:latin typeface="Liberation Serif" pitchFamily="18" charset="0"/>
              </a:rPr>
            </a:br>
            <a:r>
              <a:rPr lang="ru-RU" sz="1800" dirty="0" smtClean="0">
                <a:latin typeface="Liberation Serif" pitchFamily="18" charset="0"/>
              </a:rPr>
              <a:t>2) делопроизводственные индексы или номера по старой описи,</a:t>
            </a:r>
            <a:br>
              <a:rPr lang="ru-RU" sz="1800" dirty="0" smtClean="0">
                <a:latin typeface="Liberation Serif" pitchFamily="18" charset="0"/>
              </a:rPr>
            </a:br>
            <a:r>
              <a:rPr lang="ru-RU" sz="1800" dirty="0" smtClean="0">
                <a:latin typeface="Liberation Serif" pitchFamily="18" charset="0"/>
              </a:rPr>
              <a:t>3) заголовок дела, </a:t>
            </a:r>
            <a:br>
              <a:rPr lang="ru-RU" sz="1800" dirty="0" smtClean="0">
                <a:latin typeface="Liberation Serif" pitchFamily="18" charset="0"/>
              </a:rPr>
            </a:br>
            <a:r>
              <a:rPr lang="ru-RU" sz="1800" dirty="0" smtClean="0">
                <a:latin typeface="Liberation Serif" pitchFamily="18" charset="0"/>
              </a:rPr>
              <a:t>4) крайние даты документов,</a:t>
            </a:r>
            <a:br>
              <a:rPr lang="ru-RU" sz="1800" dirty="0" smtClean="0">
                <a:latin typeface="Liberation Serif" pitchFamily="18" charset="0"/>
              </a:rPr>
            </a:br>
            <a:r>
              <a:rPr lang="ru-RU" sz="1800" dirty="0" smtClean="0">
                <a:latin typeface="Liberation Serif" pitchFamily="18" charset="0"/>
              </a:rPr>
              <a:t>5) количество листов,</a:t>
            </a:r>
            <a:br>
              <a:rPr lang="ru-RU" sz="1800" dirty="0" smtClean="0">
                <a:latin typeface="Liberation Serif" pitchFamily="18" charset="0"/>
              </a:rPr>
            </a:br>
            <a:r>
              <a:rPr lang="ru-RU" sz="1800" dirty="0" smtClean="0">
                <a:latin typeface="Liberation Serif" pitchFamily="18" charset="0"/>
              </a:rPr>
              <a:t>6) примечание. </a:t>
            </a:r>
            <a:br>
              <a:rPr lang="ru-RU" sz="1800" dirty="0" smtClean="0">
                <a:latin typeface="Liberation Serif" pitchFamily="18" charset="0"/>
              </a:rPr>
            </a:br>
            <a:r>
              <a:rPr lang="ru-RU" sz="1800" dirty="0" smtClean="0">
                <a:latin typeface="Liberation Serif" pitchFamily="18" charset="0"/>
              </a:rPr>
              <a:t>В зависимости от количества и видов документов выбирается схема систематизации дел в описи.</a:t>
            </a:r>
            <a:endParaRPr lang="ru-RU" sz="1800" dirty="0">
              <a:latin typeface="Liberation Serif"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8258204" cy="6154758"/>
          </a:xfrm>
          <a:ln>
            <a:solidFill>
              <a:schemeClr val="accent1"/>
            </a:solidFill>
          </a:ln>
        </p:spPr>
        <p:txBody>
          <a:bodyPr>
            <a:noAutofit/>
          </a:bodyPr>
          <a:lstStyle/>
          <a:p>
            <a:pPr algn="l"/>
            <a:r>
              <a:rPr lang="ru-RU" sz="1800" b="1" dirty="0" smtClean="0">
                <a:latin typeface="Liberation Serif" pitchFamily="18" charset="0"/>
              </a:rPr>
              <a:t>Существуют следующие схемы систематизации дел в описи:</a:t>
            </a:r>
            <a:br>
              <a:rPr lang="ru-RU" sz="1800" b="1" dirty="0" smtClean="0">
                <a:latin typeface="Liberation Serif" pitchFamily="18" charset="0"/>
              </a:rPr>
            </a:br>
            <a:r>
              <a:rPr lang="ru-RU" sz="1800" u="sng" dirty="0" smtClean="0">
                <a:latin typeface="Liberation Serif" pitchFamily="18" charset="0"/>
              </a:rPr>
              <a:t>- х</a:t>
            </a:r>
            <a:r>
              <a:rPr lang="ru-RU" sz="1800" b="1" u="sng" dirty="0" smtClean="0">
                <a:latin typeface="Liberation Serif" pitchFamily="18" charset="0"/>
              </a:rPr>
              <a:t>ронологически-структурная схема</a:t>
            </a:r>
            <a:r>
              <a:rPr lang="ru-RU" sz="1800" b="1" dirty="0" smtClean="0">
                <a:latin typeface="Liberation Serif" pitchFamily="18" charset="0"/>
              </a:rPr>
              <a:t>, </a:t>
            </a:r>
            <a:r>
              <a:rPr lang="ru-RU" sz="1800" dirty="0" smtClean="0">
                <a:latin typeface="Liberation Serif" pitchFamily="18" charset="0"/>
              </a:rPr>
              <a:t> применяется для организаций, имеющих определённую структуру. Дела группируются по годам, которые являются разделами описи, а внутри разделов — по структурным подразделениям в соответствии с номенклатурой дел или штатным расписанием организации.</a:t>
            </a:r>
            <a:br>
              <a:rPr lang="ru-RU" sz="1800" dirty="0" smtClean="0">
                <a:latin typeface="Liberation Serif" pitchFamily="18" charset="0"/>
              </a:rPr>
            </a:br>
            <a:r>
              <a:rPr lang="ru-RU" sz="1800" b="1" u="sng" dirty="0" smtClean="0">
                <a:latin typeface="Liberation Serif" pitchFamily="18" charset="0"/>
              </a:rPr>
              <a:t>- структурно-хронологическая схема</a:t>
            </a:r>
            <a:r>
              <a:rPr lang="ru-RU" sz="1800" b="1" dirty="0" smtClean="0">
                <a:latin typeface="Liberation Serif" pitchFamily="18" charset="0"/>
              </a:rPr>
              <a:t>, </a:t>
            </a:r>
            <a:r>
              <a:rPr lang="ru-RU" sz="1800" dirty="0" smtClean="0">
                <a:latin typeface="Liberation Serif" pitchFamily="18" charset="0"/>
              </a:rPr>
              <a:t> применяется для организаций, структура которых подвергается частым изменениям или сами структурные подразделения имеют собственную структуру. В этом случае разделом описи является структурное подразделение, а подразделом — год.</a:t>
            </a:r>
            <a:br>
              <a:rPr lang="ru-RU" sz="1800" dirty="0" smtClean="0">
                <a:latin typeface="Liberation Serif" pitchFamily="18" charset="0"/>
              </a:rPr>
            </a:br>
            <a:r>
              <a:rPr lang="ru-RU" sz="1800" dirty="0" smtClean="0">
                <a:latin typeface="Liberation Serif" pitchFamily="18" charset="0"/>
              </a:rPr>
              <a:t>-</a:t>
            </a:r>
            <a:r>
              <a:rPr lang="ru-RU" sz="1800" b="1" u="sng" dirty="0" smtClean="0">
                <a:latin typeface="Liberation Serif" pitchFamily="18" charset="0"/>
              </a:rPr>
              <a:t>хронологически-функциональная схема, </a:t>
            </a:r>
            <a:r>
              <a:rPr lang="ru-RU" sz="1800" dirty="0" smtClean="0">
                <a:latin typeface="Liberation Serif" pitchFamily="18" charset="0"/>
              </a:rPr>
              <a:t>применяется при отсутствии в организации чёткой структуры. В этом случае разделом описи является период (год, ряд лет), а подразделом — направление деятельности (функции) организации.</a:t>
            </a:r>
            <a:br>
              <a:rPr lang="ru-RU" sz="1800" dirty="0" smtClean="0">
                <a:latin typeface="Liberation Serif" pitchFamily="18" charset="0"/>
              </a:rPr>
            </a:br>
            <a:r>
              <a:rPr lang="ru-RU" sz="1800" b="1" u="sng" dirty="0" smtClean="0">
                <a:latin typeface="Liberation Serif" pitchFamily="18" charset="0"/>
              </a:rPr>
              <a:t>-хронологически-номинальная схема, </a:t>
            </a:r>
            <a:r>
              <a:rPr lang="ru-RU" sz="1800" dirty="0" smtClean="0">
                <a:latin typeface="Liberation Serif" pitchFamily="18" charset="0"/>
              </a:rPr>
              <a:t>применяется для организаций, структура которых подвергается частым изменениям или сами структурные подразделения имеют собственную структуру. В этом случае разделом описи является годовой раздел, а подразделом — виды документов.</a:t>
            </a:r>
            <a:br>
              <a:rPr lang="ru-RU" sz="1800" dirty="0" smtClean="0">
                <a:latin typeface="Liberation Serif" pitchFamily="18" charset="0"/>
              </a:rPr>
            </a:br>
            <a:endParaRPr lang="ru-RU" sz="1800" dirty="0">
              <a:latin typeface="Liberation Serif"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74638"/>
            <a:ext cx="8329642" cy="5940444"/>
          </a:xfrm>
          <a:ln>
            <a:solidFill>
              <a:schemeClr val="accent1"/>
            </a:solidFill>
          </a:ln>
        </p:spPr>
        <p:txBody>
          <a:bodyPr>
            <a:normAutofit/>
          </a:bodyPr>
          <a:lstStyle/>
          <a:p>
            <a:pPr algn="l"/>
            <a:r>
              <a:rPr lang="ru-RU" sz="2000" dirty="0" smtClean="0">
                <a:latin typeface="Liberation Serif" pitchFamily="18" charset="0"/>
              </a:rPr>
              <a:t>Описи дел постоянного хранения составляются в </a:t>
            </a:r>
            <a:r>
              <a:rPr lang="ru-RU" sz="2000" b="1" dirty="0" smtClean="0">
                <a:latin typeface="Liberation Serif" pitchFamily="18" charset="0"/>
              </a:rPr>
              <a:t>трех экземплярах</a:t>
            </a:r>
            <a:r>
              <a:rPr lang="ru-RU" sz="2000" dirty="0" smtClean="0">
                <a:latin typeface="Liberation Serif" pitchFamily="18" charset="0"/>
              </a:rPr>
              <a:t>. </a:t>
            </a:r>
            <a:br>
              <a:rPr lang="ru-RU" sz="2000" dirty="0" smtClean="0">
                <a:latin typeface="Liberation Serif" pitchFamily="18" charset="0"/>
              </a:rPr>
            </a:br>
            <a:r>
              <a:rPr lang="ru-RU" sz="2000" dirty="0" smtClean="0">
                <a:latin typeface="Liberation Serif" pitchFamily="18" charset="0"/>
              </a:rPr>
              <a:t>При представлении описей дел постоянного хранения на рассмотрение Экспертно-проверочной комиссии Управления архивами Свердловской области   </a:t>
            </a:r>
            <a:r>
              <a:rPr lang="ru-RU" sz="2000" b="1" dirty="0" smtClean="0">
                <a:latin typeface="Liberation Serif" pitchFamily="18" charset="0"/>
              </a:rPr>
              <a:t>на каждую опись составляется заключение.</a:t>
            </a:r>
            <a:r>
              <a:rPr lang="ru-RU" sz="2000" dirty="0" smtClean="0">
                <a:latin typeface="Liberation Serif" pitchFamily="18" charset="0"/>
              </a:rPr>
              <a:t/>
            </a:r>
            <a:br>
              <a:rPr lang="ru-RU" sz="2000" dirty="0" smtClean="0">
                <a:latin typeface="Liberation Serif" pitchFamily="18" charset="0"/>
              </a:rPr>
            </a:br>
            <a:r>
              <a:rPr lang="ru-RU" sz="2000" dirty="0" smtClean="0">
                <a:latin typeface="Liberation Serif" pitchFamily="18" charset="0"/>
              </a:rPr>
              <a:t>В заключении, как и в предисловии к описи, </a:t>
            </a:r>
            <a:r>
              <a:rPr lang="ru-RU" sz="2000" b="1" dirty="0" smtClean="0">
                <a:latin typeface="Liberation Serif" pitchFamily="18" charset="0"/>
              </a:rPr>
              <a:t>необходимо указывать: </a:t>
            </a:r>
            <a:r>
              <a:rPr lang="ru-RU" sz="2000" dirty="0" smtClean="0">
                <a:latin typeface="Liberation Serif" pitchFamily="18" charset="0"/>
              </a:rPr>
              <a:t>краткую историю организации; историю фонда; дату проведения экспертизы ценности; объем и состав документов, подлежащих переводу на постоянное хранение; наличие или отсутствие информации о документах по основной деятельности рассматриваемого фонда в других архивных учреждениях (при наличии документов по основной деятельности необходимо дать характеристику данных  документов – объем и полноту сведений, физическое состояние, хронологический период, наличие повторение информации, </a:t>
            </a:r>
            <a:r>
              <a:rPr lang="ru-RU" sz="2000" dirty="0" err="1" smtClean="0">
                <a:latin typeface="Liberation Serif" pitchFamily="18" charset="0"/>
              </a:rPr>
              <a:t>дублетности</a:t>
            </a:r>
            <a:r>
              <a:rPr lang="ru-RU" sz="2000" dirty="0" smtClean="0">
                <a:latin typeface="Liberation Serif" pitchFamily="18" charset="0"/>
              </a:rPr>
              <a:t>). Также в заключении на опись дел постоянного хранения следует указать, что является основанием для проведения экспертизы ценности и, опираясь на критерии отбора,  </a:t>
            </a:r>
            <a:r>
              <a:rPr lang="ru-RU" sz="2000" b="1" dirty="0" smtClean="0">
                <a:solidFill>
                  <a:srgbClr val="002060"/>
                </a:solidFill>
                <a:latin typeface="Liberation Serif" pitchFamily="18" charset="0"/>
              </a:rPr>
              <a:t>аргументировано доказать необходимость перевода </a:t>
            </a:r>
            <a:r>
              <a:rPr lang="ru-RU" sz="2000" dirty="0" smtClean="0">
                <a:latin typeface="Liberation Serif" pitchFamily="18" charset="0"/>
              </a:rPr>
              <a:t>данных документов на постоянное хранение.</a:t>
            </a:r>
            <a:r>
              <a:rPr lang="ru-RU" sz="2000" dirty="0" smtClean="0"/>
              <a:t/>
            </a:r>
            <a:br>
              <a:rPr lang="ru-RU" sz="2000" dirty="0" smtClean="0"/>
            </a:br>
            <a:endParaRPr lang="ru-RU" sz="2000" dirty="0">
              <a:latin typeface="Liberation Serif"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472518" cy="6083320"/>
          </a:xfrm>
          <a:ln>
            <a:solidFill>
              <a:srgbClr val="0070C0"/>
            </a:solidFill>
          </a:ln>
        </p:spPr>
        <p:txBody>
          <a:bodyPr>
            <a:normAutofit/>
          </a:bodyPr>
          <a:lstStyle/>
          <a:p>
            <a:pPr algn="l"/>
            <a:r>
              <a:rPr lang="ru-RU" sz="2000" dirty="0" smtClean="0">
                <a:latin typeface="Liberation Serif" pitchFamily="18" charset="0"/>
              </a:rPr>
              <a:t>Вместе с описями дел постоянного хранения  на рассмотрение Экспертно-методической  комиссии архива и Экспертно-проверочной комиссии  Управления архивами Свердловской области  представляются </a:t>
            </a:r>
            <a:r>
              <a:rPr lang="ru-RU" sz="2000" b="1" dirty="0" smtClean="0">
                <a:latin typeface="Liberation Serif" pitchFamily="18" charset="0"/>
              </a:rPr>
              <a:t>акты описания архивных документов. </a:t>
            </a:r>
            <a:br>
              <a:rPr lang="ru-RU" sz="2000" b="1" dirty="0" smtClean="0">
                <a:latin typeface="Liberation Serif" pitchFamily="18" charset="0"/>
              </a:rPr>
            </a:br>
            <a:r>
              <a:rPr lang="ru-RU" sz="2000" dirty="0" smtClean="0">
                <a:latin typeface="Liberation Serif" pitchFamily="18" charset="0"/>
              </a:rPr>
              <a:t>Акт описания составляется </a:t>
            </a:r>
            <a:r>
              <a:rPr lang="ru-RU" sz="2000" b="1" dirty="0" smtClean="0">
                <a:latin typeface="Liberation Serif" pitchFamily="18" charset="0"/>
              </a:rPr>
              <a:t>по форме № 8</a:t>
            </a:r>
            <a:r>
              <a:rPr lang="ru-RU" sz="2000" dirty="0" smtClean="0">
                <a:latin typeface="Liberation Serif" pitchFamily="18" charset="0"/>
              </a:rPr>
              <a:t> к «Правилам организации хранения, комплектования, учета  и использования документов Архивного фонда Российской Федерации и других архивных документов в  государственных  и муниципальных архивах, музеях и библиотеках, научных организациях», утвержденным приказом </a:t>
            </a:r>
            <a:r>
              <a:rPr lang="ru-RU" sz="2000" dirty="0" err="1" smtClean="0">
                <a:latin typeface="Liberation Serif" pitchFamily="18" charset="0"/>
              </a:rPr>
              <a:t>Росархива</a:t>
            </a:r>
            <a:r>
              <a:rPr lang="ru-RU" sz="2000" dirty="0" smtClean="0">
                <a:latin typeface="Liberation Serif" pitchFamily="18" charset="0"/>
              </a:rPr>
              <a:t> от 02.03.2020 № 24.</a:t>
            </a:r>
            <a:br>
              <a:rPr lang="ru-RU" sz="2000" dirty="0" smtClean="0">
                <a:latin typeface="Liberation Serif" pitchFamily="18" charset="0"/>
              </a:rPr>
            </a:br>
            <a:r>
              <a:rPr lang="ru-RU" sz="2000" b="1" dirty="0" smtClean="0">
                <a:latin typeface="Liberation Serif" pitchFamily="18" charset="0"/>
              </a:rPr>
              <a:t> В акте описания архивных документов указывается:</a:t>
            </a:r>
            <a:br>
              <a:rPr lang="ru-RU" sz="2000" b="1" dirty="0" smtClean="0">
                <a:latin typeface="Liberation Serif" pitchFamily="18" charset="0"/>
              </a:rPr>
            </a:br>
            <a:r>
              <a:rPr lang="ru-RU" sz="2000" dirty="0" smtClean="0">
                <a:latin typeface="Liberation Serif" pitchFamily="18" charset="0"/>
              </a:rPr>
              <a:t>1. Номер, название архивного фонда, дата начала работы, количество описей, единиц хранения числившихся  в фонде.</a:t>
            </a:r>
            <a:br>
              <a:rPr lang="ru-RU" sz="2000" dirty="0" smtClean="0">
                <a:latin typeface="Liberation Serif" pitchFamily="18" charset="0"/>
              </a:rPr>
            </a:br>
            <a:r>
              <a:rPr lang="ru-RU" sz="2000" dirty="0" smtClean="0">
                <a:latin typeface="Liberation Serif" pitchFamily="18" charset="0"/>
              </a:rPr>
              <a:t>2. Номер описи/описей, количество единиц хранения, полученных для работы.</a:t>
            </a:r>
            <a:br>
              <a:rPr lang="ru-RU" sz="2000" dirty="0" smtClean="0">
                <a:latin typeface="Liberation Serif" pitchFamily="18" charset="0"/>
              </a:rPr>
            </a:br>
            <a:r>
              <a:rPr lang="ru-RU" sz="1800" dirty="0" smtClean="0">
                <a:latin typeface="Liberation Serif" pitchFamily="18" charset="0"/>
              </a:rPr>
              <a:t/>
            </a:r>
            <a:br>
              <a:rPr lang="ru-RU" sz="1800" dirty="0" smtClean="0">
                <a:latin typeface="Liberation Serif" pitchFamily="18" charset="0"/>
              </a:rPr>
            </a:br>
            <a:endParaRPr lang="ru-RU" sz="2000" dirty="0">
              <a:latin typeface="Liberation Serif"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a:ln>
            <a:solidFill>
              <a:srgbClr val="0070C0"/>
            </a:solidFill>
          </a:ln>
        </p:spPr>
        <p:txBody>
          <a:bodyPr>
            <a:normAutofit fontScale="90000"/>
          </a:bodyPr>
          <a:lstStyle/>
          <a:p>
            <a:pPr algn="l"/>
            <a:r>
              <a:rPr lang="ru-RU" sz="2000" b="1" dirty="0" smtClean="0">
                <a:latin typeface="Liberation Serif" pitchFamily="18" charset="0"/>
              </a:rPr>
              <a:t/>
            </a:r>
            <a:br>
              <a:rPr lang="ru-RU" sz="2000" b="1" dirty="0" smtClean="0">
                <a:latin typeface="Liberation Serif" pitchFamily="18" charset="0"/>
              </a:rPr>
            </a:br>
            <a:r>
              <a:rPr lang="ru-RU" sz="2000" dirty="0" smtClean="0">
                <a:latin typeface="Liberation Serif" pitchFamily="18" charset="0"/>
              </a:rPr>
              <a:t/>
            </a:r>
            <a:br>
              <a:rPr lang="ru-RU" sz="2000" dirty="0" smtClean="0">
                <a:latin typeface="Liberation Serif" pitchFamily="18" charset="0"/>
              </a:rPr>
            </a:br>
            <a:r>
              <a:rPr lang="ru-RU" sz="2000" dirty="0" smtClean="0">
                <a:latin typeface="Liberation Serif" pitchFamily="18" charset="0"/>
              </a:rPr>
              <a:t> </a:t>
            </a:r>
            <a:r>
              <a:rPr lang="ru-RU" sz="1900" dirty="0" smtClean="0">
                <a:latin typeface="Liberation Serif" pitchFamily="18" charset="0"/>
              </a:rPr>
              <a:t>3. Изменения, произошедшие в результате описания: </a:t>
            </a:r>
            <a:br>
              <a:rPr lang="ru-RU" sz="1900" dirty="0" smtClean="0">
                <a:latin typeface="Liberation Serif" pitchFamily="18" charset="0"/>
              </a:rPr>
            </a:br>
            <a:r>
              <a:rPr lang="ru-RU" sz="1900" dirty="0" smtClean="0">
                <a:latin typeface="Liberation Serif" pitchFamily="18" charset="0"/>
              </a:rPr>
              <a:t>- количество единиц хранения, выделенных к уничтожению;</a:t>
            </a:r>
            <a:br>
              <a:rPr lang="ru-RU" sz="1900" dirty="0" smtClean="0">
                <a:latin typeface="Liberation Serif" pitchFamily="18" charset="0"/>
              </a:rPr>
            </a:br>
            <a:r>
              <a:rPr lang="ru-RU" sz="1900" dirty="0" smtClean="0">
                <a:latin typeface="Liberation Serif" pitchFamily="18" charset="0"/>
              </a:rPr>
              <a:t>- количество единиц хранения, возвращенных собственнику; </a:t>
            </a:r>
            <a:br>
              <a:rPr lang="ru-RU" sz="1900" dirty="0" smtClean="0">
                <a:latin typeface="Liberation Serif" pitchFamily="18" charset="0"/>
              </a:rPr>
            </a:br>
            <a:r>
              <a:rPr lang="ru-RU" sz="1900" dirty="0" smtClean="0">
                <a:latin typeface="Liberation Serif" pitchFamily="18" charset="0"/>
              </a:rPr>
              <a:t>- количество единиц хранению, переданных в научно-справочную библиотеку;</a:t>
            </a:r>
            <a:br>
              <a:rPr lang="ru-RU" sz="1900" dirty="0" smtClean="0">
                <a:latin typeface="Liberation Serif" pitchFamily="18" charset="0"/>
              </a:rPr>
            </a:br>
            <a:r>
              <a:rPr lang="ru-RU" sz="1900" dirty="0" smtClean="0">
                <a:latin typeface="Liberation Serif" pitchFamily="18" charset="0"/>
              </a:rPr>
              <a:t>- количество единиц хранения, переданных в другие фонды архива, в другие архивы;</a:t>
            </a:r>
            <a:br>
              <a:rPr lang="ru-RU" sz="1900" dirty="0" smtClean="0">
                <a:latin typeface="Liberation Serif" pitchFamily="18" charset="0"/>
              </a:rPr>
            </a:br>
            <a:r>
              <a:rPr lang="ru-RU" sz="1900" dirty="0" smtClean="0">
                <a:latin typeface="Liberation Serif" pitchFamily="18" charset="0"/>
              </a:rPr>
              <a:t>- количество единиц хранения, объединенных  с другими единицами хранения; </a:t>
            </a:r>
            <a:br>
              <a:rPr lang="ru-RU" sz="1900" dirty="0" smtClean="0">
                <a:latin typeface="Liberation Serif" pitchFamily="18" charset="0"/>
              </a:rPr>
            </a:br>
            <a:r>
              <a:rPr lang="ru-RU" sz="1900" dirty="0" smtClean="0">
                <a:latin typeface="Liberation Serif" pitchFamily="18" charset="0"/>
              </a:rPr>
              <a:t>- количество единиц хранения, сформированных из россыпи;</a:t>
            </a:r>
            <a:br>
              <a:rPr lang="ru-RU" sz="1900" dirty="0" smtClean="0">
                <a:latin typeface="Liberation Serif" pitchFamily="18" charset="0"/>
              </a:rPr>
            </a:br>
            <a:r>
              <a:rPr lang="ru-RU" sz="1900" dirty="0" smtClean="0">
                <a:latin typeface="Liberation Serif" pitchFamily="18" charset="0"/>
              </a:rPr>
              <a:t>- количество единиц хранения, поступивших из других фондов;</a:t>
            </a:r>
            <a:br>
              <a:rPr lang="ru-RU" sz="1900" dirty="0" smtClean="0">
                <a:latin typeface="Liberation Serif" pitchFamily="18" charset="0"/>
              </a:rPr>
            </a:br>
            <a:r>
              <a:rPr lang="ru-RU" sz="1900" dirty="0" smtClean="0">
                <a:latin typeface="Liberation Serif" pitchFamily="18" charset="0"/>
              </a:rPr>
              <a:t>- количество единиц хранения, числившихся по пересоставленной описи;</a:t>
            </a:r>
            <a:br>
              <a:rPr lang="ru-RU" sz="1900" dirty="0" smtClean="0">
                <a:latin typeface="Liberation Serif" pitchFamily="18" charset="0"/>
              </a:rPr>
            </a:br>
            <a:r>
              <a:rPr lang="ru-RU" sz="1900" dirty="0" smtClean="0">
                <a:latin typeface="Liberation Serif" pitchFamily="18" charset="0"/>
              </a:rPr>
              <a:t>- количество единиц хранения, переведенных на постоянное хранение.</a:t>
            </a:r>
            <a:br>
              <a:rPr lang="ru-RU" sz="1900" dirty="0" smtClean="0">
                <a:latin typeface="Liberation Serif" pitchFamily="18" charset="0"/>
              </a:rPr>
            </a:br>
            <a:r>
              <a:rPr lang="ru-RU" sz="1900" dirty="0" smtClean="0">
                <a:latin typeface="Liberation Serif" pitchFamily="18" charset="0"/>
              </a:rPr>
              <a:t>4. Дата завершения работы, номер вновь составленной описи, количество единиц хранения, включенных в данную опись.</a:t>
            </a:r>
            <a:br>
              <a:rPr lang="ru-RU" sz="1900" dirty="0" smtClean="0">
                <a:latin typeface="Liberation Serif" pitchFamily="18" charset="0"/>
              </a:rPr>
            </a:br>
            <a:r>
              <a:rPr lang="ru-RU" sz="1900" dirty="0" smtClean="0">
                <a:latin typeface="Liberation Serif" pitchFamily="18" charset="0"/>
              </a:rPr>
              <a:t>5. Количество описей и единиц хранения, числившихся в   фонде  после окончания работы.</a:t>
            </a:r>
            <a:br>
              <a:rPr lang="ru-RU" sz="1900" dirty="0" smtClean="0">
                <a:latin typeface="Liberation Serif" pitchFamily="18" charset="0"/>
              </a:rPr>
            </a:br>
            <a:r>
              <a:rPr lang="ru-RU" sz="1900" dirty="0" smtClean="0">
                <a:latin typeface="Liberation Serif" pitchFamily="18" charset="0"/>
              </a:rPr>
              <a:t>6. Виды проделанных работ.</a:t>
            </a:r>
            <a:br>
              <a:rPr lang="ru-RU" sz="1900" dirty="0" smtClean="0">
                <a:latin typeface="Liberation Serif" pitchFamily="18" charset="0"/>
              </a:rPr>
            </a:br>
            <a:r>
              <a:rPr lang="ru-RU" sz="1900" dirty="0" smtClean="0">
                <a:latin typeface="Liberation Serif" pitchFamily="18" charset="0"/>
              </a:rPr>
              <a:t>7. Состав научно-справочного аппарата к вновь составленной описи, к фонду.</a:t>
            </a:r>
            <a:br>
              <a:rPr lang="ru-RU" sz="1900" dirty="0" smtClean="0">
                <a:latin typeface="Liberation Serif" pitchFamily="18" charset="0"/>
              </a:rPr>
            </a:br>
            <a:r>
              <a:rPr lang="ru-RU" sz="1900" dirty="0" smtClean="0">
                <a:latin typeface="Liberation Serif" pitchFamily="18" charset="0"/>
              </a:rPr>
              <a:t>8. Должности, подписи, расшифровка подписей сотрудников архива, выполнивших работу и принимающих работу.</a:t>
            </a:r>
            <a:br>
              <a:rPr lang="ru-RU" sz="1900" dirty="0" smtClean="0">
                <a:latin typeface="Liberation Serif" pitchFamily="18" charset="0"/>
              </a:rPr>
            </a:br>
            <a:r>
              <a:rPr lang="ru-RU" sz="1900" b="1" dirty="0" smtClean="0">
                <a:latin typeface="Liberation Serif" pitchFamily="18" charset="0"/>
              </a:rPr>
              <a:t> Акт описания архивных документов представляется на рассмотрение Экспертно-проверочной комиссии Управления архивами Свердловской области  в двух экземплярах. </a:t>
            </a:r>
            <a:r>
              <a:rPr lang="ru-RU" sz="2000" dirty="0" smtClean="0">
                <a:latin typeface="Liberation Serif" pitchFamily="18" charset="0"/>
              </a:rPr>
              <a:t/>
            </a:r>
            <a:br>
              <a:rPr lang="ru-RU" sz="2000" dirty="0" smtClean="0">
                <a:latin typeface="Liberation Serif" pitchFamily="18" charset="0"/>
              </a:rPr>
            </a:br>
            <a:r>
              <a:rPr lang="ru-RU" sz="2000" dirty="0" smtClean="0">
                <a:latin typeface="Liberation Serif" pitchFamily="18" charset="0"/>
              </a:rPr>
              <a:t/>
            </a:r>
            <a:br>
              <a:rPr lang="ru-RU" sz="2000" dirty="0" smtClean="0">
                <a:latin typeface="Liberation Serif" pitchFamily="18" charset="0"/>
              </a:rPr>
            </a:br>
            <a:r>
              <a:rPr lang="ru-RU" sz="2000" b="1" dirty="0" smtClean="0">
                <a:latin typeface="Liberation Serif" pitchFamily="18" charset="0"/>
              </a:rPr>
              <a:t/>
            </a:r>
            <a:br>
              <a:rPr lang="ru-RU" sz="2000" b="1" dirty="0" smtClean="0">
                <a:latin typeface="Liberation Serif" pitchFamily="18" charset="0"/>
              </a:rPr>
            </a:br>
            <a:endParaRPr lang="ru-RU"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583254"/>
          </a:xfrm>
          <a:ln>
            <a:solidFill>
              <a:srgbClr val="0070C0"/>
            </a:solidFill>
          </a:ln>
        </p:spPr>
        <p:txBody>
          <a:bodyPr>
            <a:normAutofit/>
          </a:bodyPr>
          <a:lstStyle/>
          <a:p>
            <a:pPr algn="l"/>
            <a:r>
              <a:rPr lang="ru-RU" sz="2000" dirty="0" smtClean="0">
                <a:latin typeface="Liberation Serif" pitchFamily="18" charset="0"/>
              </a:rPr>
              <a:t>В качестве примера рассмотрим  особенности составления акта описания архивных документов  архивного фонда № 1  Открытое акционерное общество  «Кушвинский завод транспортного оборудования» </a:t>
            </a:r>
            <a:br>
              <a:rPr lang="ru-RU" sz="2000" dirty="0" smtClean="0">
                <a:latin typeface="Liberation Serif" pitchFamily="18" charset="0"/>
              </a:rPr>
            </a:br>
            <a:r>
              <a:rPr lang="ru-RU" sz="2000" dirty="0" smtClean="0">
                <a:latin typeface="Liberation Serif" pitchFamily="18" charset="0"/>
              </a:rPr>
              <a:t/>
            </a:r>
            <a:br>
              <a:rPr lang="ru-RU" sz="2000" dirty="0" smtClean="0">
                <a:latin typeface="Liberation Serif" pitchFamily="18" charset="0"/>
              </a:rPr>
            </a:br>
            <a:r>
              <a:rPr lang="ru-RU" sz="2000" dirty="0" smtClean="0">
                <a:latin typeface="Liberation Serif" pitchFamily="18" charset="0"/>
              </a:rPr>
              <a:t>До начала работы в архивном фонде № 1  Открытое акционерное общество  «Кушвинский завод транспортного оборудования» числилось </a:t>
            </a:r>
            <a:r>
              <a:rPr lang="ru-RU" sz="2000" b="1" dirty="0" smtClean="0">
                <a:latin typeface="Liberation Serif" pitchFamily="18" charset="0"/>
              </a:rPr>
              <a:t>3 описи</a:t>
            </a:r>
            <a:r>
              <a:rPr lang="ru-RU" sz="2000" dirty="0" smtClean="0">
                <a:latin typeface="Liberation Serif" pitchFamily="18" charset="0"/>
              </a:rPr>
              <a:t>, </a:t>
            </a:r>
            <a:r>
              <a:rPr lang="ru-RU" sz="2000" b="1" dirty="0" smtClean="0">
                <a:latin typeface="Liberation Serif" pitchFamily="18" charset="0"/>
              </a:rPr>
              <a:t>1703 единицы хранения</a:t>
            </a:r>
            <a:r>
              <a:rPr lang="ru-RU" sz="2000" dirty="0" smtClean="0">
                <a:latin typeface="Liberation Serif" pitchFamily="18" charset="0"/>
              </a:rPr>
              <a:t>. </a:t>
            </a:r>
            <a:br>
              <a:rPr lang="ru-RU" sz="2000" dirty="0" smtClean="0">
                <a:latin typeface="Liberation Serif" pitchFamily="18" charset="0"/>
              </a:rPr>
            </a:br>
            <a:r>
              <a:rPr lang="ru-RU" sz="2000" dirty="0" smtClean="0">
                <a:latin typeface="Liberation Serif" pitchFamily="18" charset="0"/>
              </a:rPr>
              <a:t>Для работы  было получено по описи 1-л </a:t>
            </a:r>
            <a:r>
              <a:rPr lang="ru-RU" sz="2000" b="1" dirty="0" smtClean="0">
                <a:latin typeface="Liberation Serif" pitchFamily="18" charset="0"/>
              </a:rPr>
              <a:t>34</a:t>
            </a:r>
            <a:r>
              <a:rPr lang="ru-RU" sz="2000" dirty="0" smtClean="0">
                <a:latin typeface="Liberation Serif" pitchFamily="18" charset="0"/>
              </a:rPr>
              <a:t> </a:t>
            </a:r>
            <a:r>
              <a:rPr lang="ru-RU" sz="2000" b="1" dirty="0" smtClean="0">
                <a:latin typeface="Liberation Serif" pitchFamily="18" charset="0"/>
              </a:rPr>
              <a:t>единицы хранения</a:t>
            </a:r>
            <a:r>
              <a:rPr lang="ru-RU" sz="2000" dirty="0" smtClean="0">
                <a:latin typeface="Liberation Serif" pitchFamily="18" charset="0"/>
              </a:rPr>
              <a:t>.</a:t>
            </a:r>
            <a:br>
              <a:rPr lang="ru-RU" sz="2000" dirty="0" smtClean="0">
                <a:latin typeface="Liberation Serif" pitchFamily="18" charset="0"/>
              </a:rPr>
            </a:br>
            <a:r>
              <a:rPr lang="ru-RU" sz="2000" dirty="0" smtClean="0">
                <a:latin typeface="Liberation Serif" pitchFamily="18" charset="0"/>
              </a:rPr>
              <a:t>После проведения экспертизы ценности документов  </a:t>
            </a:r>
            <a:r>
              <a:rPr lang="ru-RU" sz="2000" b="1" dirty="0" smtClean="0">
                <a:latin typeface="Liberation Serif" pitchFamily="18" charset="0"/>
              </a:rPr>
              <a:t>24 единицы хранения</a:t>
            </a:r>
            <a:r>
              <a:rPr lang="ru-RU" sz="2000" dirty="0" smtClean="0">
                <a:latin typeface="Liberation Serif" pitchFamily="18" charset="0"/>
              </a:rPr>
              <a:t> были выделены к уничтожению, </a:t>
            </a:r>
            <a:r>
              <a:rPr lang="ru-RU" sz="2000" b="1" dirty="0" smtClean="0">
                <a:latin typeface="Liberation Serif" pitchFamily="18" charset="0"/>
              </a:rPr>
              <a:t>3 единицы хранения </a:t>
            </a:r>
            <a:r>
              <a:rPr lang="ru-RU" sz="2000" dirty="0" smtClean="0">
                <a:latin typeface="Liberation Serif" pitchFamily="18" charset="0"/>
              </a:rPr>
              <a:t>объединены с другими делами </a:t>
            </a:r>
            <a:r>
              <a:rPr lang="ru-RU" sz="2000" b="1" dirty="0" smtClean="0">
                <a:latin typeface="Liberation Serif" pitchFamily="18" charset="0"/>
              </a:rPr>
              <a:t>(четыре дела были объединили в одно)</a:t>
            </a:r>
            <a:r>
              <a:rPr lang="ru-RU" sz="2000" dirty="0" smtClean="0">
                <a:latin typeface="Liberation Serif" pitchFamily="18" charset="0"/>
              </a:rPr>
              <a:t>, </a:t>
            </a:r>
            <a:br>
              <a:rPr lang="ru-RU" sz="2000" dirty="0" smtClean="0">
                <a:latin typeface="Liberation Serif" pitchFamily="18" charset="0"/>
              </a:rPr>
            </a:br>
            <a:r>
              <a:rPr lang="ru-RU" sz="2000" b="1" dirty="0" smtClean="0">
                <a:latin typeface="Liberation Serif" pitchFamily="18" charset="0"/>
              </a:rPr>
              <a:t>7 единиц хранения</a:t>
            </a:r>
            <a:r>
              <a:rPr lang="ru-RU" sz="2000" dirty="0" smtClean="0">
                <a:latin typeface="Liberation Serif" pitchFamily="18" charset="0"/>
              </a:rPr>
              <a:t> переведены на постоянное хранение </a:t>
            </a:r>
            <a:br>
              <a:rPr lang="ru-RU" sz="2000" dirty="0" smtClean="0">
                <a:latin typeface="Liberation Serif" pitchFamily="18" charset="0"/>
              </a:rPr>
            </a:br>
            <a:r>
              <a:rPr lang="ru-RU" sz="2000" dirty="0" smtClean="0">
                <a:latin typeface="Liberation Serif" pitchFamily="18" charset="0"/>
              </a:rPr>
              <a:t>Таким образом, после завершения работы в рассматриваемом фонде числится </a:t>
            </a:r>
            <a:r>
              <a:rPr lang="ru-RU" sz="2000" b="1" dirty="0" smtClean="0">
                <a:latin typeface="Liberation Serif" pitchFamily="18" charset="0"/>
              </a:rPr>
              <a:t>4 описи</a:t>
            </a:r>
            <a:r>
              <a:rPr lang="ru-RU" sz="2000" dirty="0" smtClean="0">
                <a:latin typeface="Liberation Serif" pitchFamily="18" charset="0"/>
              </a:rPr>
              <a:t>, </a:t>
            </a:r>
            <a:r>
              <a:rPr lang="ru-RU" sz="2000" b="1" dirty="0" smtClean="0">
                <a:latin typeface="Liberation Serif" pitchFamily="18" charset="0"/>
              </a:rPr>
              <a:t>1676 единиц хранения</a:t>
            </a:r>
            <a:r>
              <a:rPr lang="ru-RU" sz="2000" dirty="0" smtClean="0">
                <a:latin typeface="Liberation Serif" pitchFamily="18" charset="0"/>
              </a:rPr>
              <a:t>.</a:t>
            </a:r>
            <a:endParaRPr lang="ru-RU"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latin typeface="Liberation Serif" pitchFamily="18" charset="0"/>
              </a:rPr>
              <a:t>Этапы проведения экспертизы ценности документов по личному составу с истекшими  сроками хранения</a:t>
            </a:r>
            <a:endParaRPr lang="ru-RU" sz="2400" b="1" dirty="0">
              <a:latin typeface="Liberation Serif" pitchFamily="18" charset="0"/>
            </a:endParaRPr>
          </a:p>
        </p:txBody>
      </p:sp>
      <p:sp>
        <p:nvSpPr>
          <p:cNvPr id="3" name="Содержимое 2"/>
          <p:cNvSpPr>
            <a:spLocks noGrp="1"/>
          </p:cNvSpPr>
          <p:nvPr>
            <p:ph idx="1"/>
          </p:nvPr>
        </p:nvSpPr>
        <p:spPr>
          <a:ln>
            <a:solidFill>
              <a:schemeClr val="accent1"/>
            </a:solidFill>
          </a:ln>
        </p:spPr>
        <p:txBody>
          <a:bodyPr>
            <a:normAutofit lnSpcReduction="10000"/>
          </a:bodyPr>
          <a:lstStyle/>
          <a:p>
            <a:pPr algn="just">
              <a:buNone/>
            </a:pPr>
            <a:r>
              <a:rPr lang="ru-RU" sz="2600" dirty="0" smtClean="0">
                <a:solidFill>
                  <a:schemeClr val="accent1">
                    <a:lumMod val="50000"/>
                  </a:schemeClr>
                </a:solidFill>
                <a:latin typeface="Liberation Serif" pitchFamily="18" charset="0"/>
              </a:rPr>
              <a:t>1. Определение состава и количества документов по личному составу с истекшими сроками хранения на момент проведения экспертизы ценности.</a:t>
            </a:r>
          </a:p>
          <a:p>
            <a:pPr algn="just">
              <a:buNone/>
            </a:pPr>
            <a:r>
              <a:rPr lang="ru-RU" sz="2600" dirty="0" smtClean="0">
                <a:solidFill>
                  <a:schemeClr val="accent3">
                    <a:lumMod val="50000"/>
                  </a:schemeClr>
                </a:solidFill>
                <a:latin typeface="Liberation Serif" pitchFamily="18" charset="0"/>
              </a:rPr>
              <a:t>2. Проведение анализа состояния выявленных документов в соответствии с критериями отбора при их полистном просмотре.</a:t>
            </a:r>
          </a:p>
          <a:p>
            <a:pPr algn="just">
              <a:buNone/>
            </a:pPr>
            <a:r>
              <a:rPr lang="ru-RU" sz="2600" dirty="0" smtClean="0">
                <a:solidFill>
                  <a:schemeClr val="accent6">
                    <a:lumMod val="50000"/>
                  </a:schemeClr>
                </a:solidFill>
                <a:latin typeface="Liberation Serif" pitchFamily="18" charset="0"/>
              </a:rPr>
              <a:t>3. Составление и утверждение описей дел постоянного хранения и актов о выделении к уничтожению документов, не подлежащих хранению.</a:t>
            </a:r>
          </a:p>
          <a:p>
            <a:pPr algn="just">
              <a:buNone/>
            </a:pPr>
            <a:r>
              <a:rPr lang="ru-RU" sz="2600" dirty="0" smtClean="0">
                <a:solidFill>
                  <a:srgbClr val="7030A0"/>
                </a:solidFill>
                <a:latin typeface="Liberation Serif" pitchFamily="18" charset="0"/>
              </a:rPr>
              <a:t>4. Внесение соответствующих изменений в учетные документы архива (филиалов архива).</a:t>
            </a:r>
          </a:p>
          <a:p>
            <a:pPr>
              <a:buNone/>
            </a:pP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58204" cy="6715148"/>
          </a:xfrm>
        </p:spPr>
        <p:txBody>
          <a:bodyPr>
            <a:normAutofit/>
          </a:bodyPr>
          <a:lstStyle/>
          <a:p>
            <a:endParaRPr lang="ru-RU" sz="1100" dirty="0">
              <a:latin typeface="Liberation Serif" pitchFamily="18" charset="0"/>
            </a:endParaRPr>
          </a:p>
        </p:txBody>
      </p:sp>
      <p:graphicFrame>
        <p:nvGraphicFramePr>
          <p:cNvPr id="3" name="Объект 2"/>
          <p:cNvGraphicFramePr>
            <a:graphicFrameLocks noChangeAspect="1"/>
          </p:cNvGraphicFramePr>
          <p:nvPr/>
        </p:nvGraphicFramePr>
        <p:xfrm>
          <a:off x="2193925" y="0"/>
          <a:ext cx="4754563" cy="6858000"/>
        </p:xfrm>
        <a:graphic>
          <a:graphicData uri="http://schemas.openxmlformats.org/presentationml/2006/ole">
            <p:oleObj spid="_x0000_s108546" name="Документ" r:id="rId3" imgW="6269303" imgH="9041942" progId="">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74638"/>
            <a:ext cx="8115328" cy="5940444"/>
          </a:xfrm>
          <a:ln>
            <a:solidFill>
              <a:srgbClr val="0070C0"/>
            </a:solidFill>
          </a:ln>
        </p:spPr>
        <p:txBody>
          <a:bodyPr>
            <a:normAutofit/>
          </a:bodyPr>
          <a:lstStyle/>
          <a:p>
            <a:pPr algn="l"/>
            <a:r>
              <a:rPr lang="ru-RU" sz="1800" dirty="0" smtClean="0">
                <a:latin typeface="Liberation Serif" pitchFamily="18" charset="0"/>
              </a:rPr>
              <a:t/>
            </a:r>
            <a:br>
              <a:rPr lang="ru-RU" sz="1800" dirty="0" smtClean="0">
                <a:latin typeface="Liberation Serif" pitchFamily="18" charset="0"/>
              </a:rPr>
            </a:br>
            <a:r>
              <a:rPr lang="ru-RU" sz="1800" dirty="0" smtClean="0">
                <a:latin typeface="Liberation Serif" pitchFamily="18" charset="0"/>
              </a:rPr>
              <a:t> После утверждения Экспертно-проверочной комиссией Управления архивами Свердловской области описей дел постоянного хранения,  на них ставится штамп ЭПК об утверждении, номер и дата протокола. </a:t>
            </a:r>
            <a:r>
              <a:rPr lang="ru-RU" sz="1800" b="1" dirty="0" smtClean="0">
                <a:latin typeface="Liberation Serif" pitchFamily="18" charset="0"/>
              </a:rPr>
              <a:t>Акты описания архивных документов утверждаются директором архива  (в филиале архива – директором филиала) только после рассмотрения и утверждения их Экспертно-проверочной комиссией Управления архивами Свердловской области</a:t>
            </a:r>
            <a:r>
              <a:rPr lang="ru-RU" sz="1800" dirty="0" smtClean="0">
                <a:latin typeface="Liberation Serif" pitchFamily="18" charset="0"/>
              </a:rPr>
              <a:t>. </a:t>
            </a:r>
            <a:br>
              <a:rPr lang="ru-RU" sz="1800" dirty="0" smtClean="0">
                <a:latin typeface="Liberation Serif" pitchFamily="18" charset="0"/>
              </a:rPr>
            </a:br>
            <a:r>
              <a:rPr lang="ru-RU" sz="1800" dirty="0" smtClean="0">
                <a:latin typeface="Liberation Serif" pitchFamily="18" charset="0"/>
              </a:rPr>
              <a:t> Описи дел постоянного хранения числятся в составе того же архивного фонда, к которому относятся документы по личному составу. </a:t>
            </a:r>
            <a:r>
              <a:rPr lang="ru-RU" sz="1800" b="1" dirty="0" smtClean="0">
                <a:latin typeface="Liberation Serif" pitchFamily="18" charset="0"/>
              </a:rPr>
              <a:t>К фонду составляется дополнение к исторической справке</a:t>
            </a:r>
            <a:r>
              <a:rPr lang="ru-RU" sz="1800" dirty="0" smtClean="0">
                <a:latin typeface="Liberation Serif" pitchFamily="18" charset="0"/>
              </a:rPr>
              <a:t>, в котором необходимо указать:</a:t>
            </a:r>
            <a:br>
              <a:rPr lang="ru-RU" sz="1800" dirty="0" smtClean="0">
                <a:latin typeface="Liberation Serif" pitchFamily="18" charset="0"/>
              </a:rPr>
            </a:br>
            <a:r>
              <a:rPr lang="ru-RU" sz="1800" dirty="0" smtClean="0">
                <a:latin typeface="Liberation Serif" pitchFamily="18" charset="0"/>
              </a:rPr>
              <a:t>- дату проведения экспертизы ценности документов по личному составу с истекшим сроком хранения, </a:t>
            </a:r>
            <a:br>
              <a:rPr lang="ru-RU" sz="1800" dirty="0" smtClean="0">
                <a:latin typeface="Liberation Serif" pitchFamily="18" charset="0"/>
              </a:rPr>
            </a:br>
            <a:r>
              <a:rPr lang="ru-RU" sz="1800" dirty="0" smtClean="0">
                <a:latin typeface="Liberation Serif" pitchFamily="18" charset="0"/>
              </a:rPr>
              <a:t>- основание для проведения  экспертизы ценности документов по личному составу с истекшим сроком хранения, </a:t>
            </a:r>
            <a:br>
              <a:rPr lang="ru-RU" sz="1800" dirty="0" smtClean="0">
                <a:latin typeface="Liberation Serif" pitchFamily="18" charset="0"/>
              </a:rPr>
            </a:br>
            <a:r>
              <a:rPr lang="ru-RU" sz="1800" dirty="0" smtClean="0">
                <a:latin typeface="Liberation Serif" pitchFamily="18" charset="0"/>
              </a:rPr>
              <a:t>- используемые критерии отбора документов для перевода на постоянное хранение,</a:t>
            </a:r>
            <a:br>
              <a:rPr lang="ru-RU" sz="1800" dirty="0" smtClean="0">
                <a:latin typeface="Liberation Serif" pitchFamily="18" charset="0"/>
              </a:rPr>
            </a:br>
            <a:r>
              <a:rPr lang="ru-RU" sz="1800" dirty="0" smtClean="0">
                <a:latin typeface="Liberation Serif" pitchFamily="18" charset="0"/>
              </a:rPr>
              <a:t>- название и количество составленных описей дел постоянного хранения,</a:t>
            </a:r>
            <a:br>
              <a:rPr lang="ru-RU" sz="1800" dirty="0" smtClean="0">
                <a:latin typeface="Liberation Serif" pitchFamily="18" charset="0"/>
              </a:rPr>
            </a:br>
            <a:r>
              <a:rPr lang="ru-RU" sz="1800" dirty="0" smtClean="0">
                <a:latin typeface="Liberation Serif" pitchFamily="18" charset="0"/>
              </a:rPr>
              <a:t>-  виды документов, количество, крайние даты.</a:t>
            </a:r>
            <a:r>
              <a:rPr lang="ru-RU" sz="1800" b="1" dirty="0" smtClean="0">
                <a:latin typeface="Liberation Serif" pitchFamily="18" charset="0"/>
              </a:rPr>
              <a:t> </a:t>
            </a:r>
            <a:br>
              <a:rPr lang="ru-RU" sz="1800" b="1" dirty="0" smtClean="0">
                <a:latin typeface="Liberation Serif" pitchFamily="18" charset="0"/>
              </a:rPr>
            </a:br>
            <a:r>
              <a:rPr lang="ru-RU" sz="1800" dirty="0" smtClean="0">
                <a:latin typeface="Liberation Serif" pitchFamily="18" charset="0"/>
              </a:rPr>
              <a:t/>
            </a:r>
            <a:br>
              <a:rPr lang="ru-RU" sz="1800" dirty="0" smtClean="0">
                <a:latin typeface="Liberation Serif" pitchFamily="18" charset="0"/>
              </a:rPr>
            </a:br>
            <a:r>
              <a:rPr lang="ru-RU" sz="1000" dirty="0" smtClean="0">
                <a:latin typeface="Liberation Serif" pitchFamily="18" charset="0"/>
              </a:rPr>
              <a:t/>
            </a:r>
            <a:br>
              <a:rPr lang="ru-RU" sz="1000" dirty="0" smtClean="0">
                <a:latin typeface="Liberation Serif" pitchFamily="18" charset="0"/>
              </a:rPr>
            </a:br>
            <a:endParaRPr lang="ru-RU" sz="1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74638"/>
            <a:ext cx="8329642" cy="6083320"/>
          </a:xfrm>
          <a:ln>
            <a:solidFill>
              <a:schemeClr val="accent1"/>
            </a:solidFill>
          </a:ln>
        </p:spPr>
        <p:txBody>
          <a:bodyPr>
            <a:normAutofit/>
          </a:bodyPr>
          <a:lstStyle/>
          <a:p>
            <a:pPr algn="l"/>
            <a:r>
              <a:rPr lang="ru-RU" sz="1800" dirty="0" smtClean="0">
                <a:latin typeface="Liberation Serif" pitchFamily="18" charset="0"/>
              </a:rPr>
              <a:t>Если после проведения экспертизы ценности осталось много малочисленных фондов, которых можно объединить по одному или нескольким признакам, то возможно создавать из этих фондов </a:t>
            </a:r>
            <a:r>
              <a:rPr lang="ru-RU" sz="1800" b="1" dirty="0" smtClean="0">
                <a:latin typeface="Liberation Serif" pitchFamily="18" charset="0"/>
              </a:rPr>
              <a:t>коллекцию архивных документов</a:t>
            </a:r>
            <a:r>
              <a:rPr lang="ru-RU" sz="1800" dirty="0" smtClean="0">
                <a:latin typeface="Liberation Serif" pitchFamily="18" charset="0"/>
              </a:rPr>
              <a:t>.  В названии архивной коллекции указывается ее составитель, тематика или другой признак объединения документов,  количество единиц хранения, хронологические границы фонда. </a:t>
            </a:r>
            <a:r>
              <a:rPr lang="ru-RU" sz="1800" b="1" dirty="0" smtClean="0">
                <a:latin typeface="Liberation Serif" pitchFamily="18" charset="0"/>
              </a:rPr>
              <a:t>Например,</a:t>
            </a:r>
            <a:r>
              <a:rPr lang="ru-RU" sz="1800" dirty="0" smtClean="0">
                <a:latin typeface="Liberation Serif" pitchFamily="18" charset="0"/>
              </a:rPr>
              <a:t> документы могут быть объединены:</a:t>
            </a:r>
            <a:br>
              <a:rPr lang="ru-RU" sz="1800" dirty="0" smtClean="0">
                <a:latin typeface="Liberation Serif" pitchFamily="18" charset="0"/>
              </a:rPr>
            </a:br>
            <a:r>
              <a:rPr lang="ru-RU" sz="1800" dirty="0" smtClean="0">
                <a:latin typeface="Liberation Serif" pitchFamily="18" charset="0"/>
              </a:rPr>
              <a:t>- </a:t>
            </a:r>
            <a:r>
              <a:rPr lang="ru-RU" sz="1800" u="sng" dirty="0" smtClean="0">
                <a:solidFill>
                  <a:srgbClr val="0070C0"/>
                </a:solidFill>
                <a:latin typeface="Liberation Serif" pitchFamily="18" charset="0"/>
              </a:rPr>
              <a:t>по тематическом признаку </a:t>
            </a:r>
            <a:r>
              <a:rPr lang="ru-RU" sz="1800" u="sng" dirty="0" smtClean="0">
                <a:latin typeface="Liberation Serif" pitchFamily="18" charset="0"/>
              </a:rPr>
              <a:t>-</a:t>
            </a:r>
            <a:r>
              <a:rPr lang="ru-RU" sz="1800" dirty="0" smtClean="0">
                <a:latin typeface="Liberation Serif" pitchFamily="18" charset="0"/>
              </a:rPr>
              <a:t/>
            </a:r>
            <a:br>
              <a:rPr lang="ru-RU" sz="1800" dirty="0" smtClean="0">
                <a:latin typeface="Liberation Serif" pitchFamily="18" charset="0"/>
              </a:rPr>
            </a:br>
            <a:r>
              <a:rPr lang="ru-RU" sz="1800" b="1" dirty="0" smtClean="0">
                <a:latin typeface="Liberation Serif" pitchFamily="18" charset="0"/>
              </a:rPr>
              <a:t>Коллекция документальных материалов по истории Свердловского эвакуационного пункта (1941-1945 гг.)</a:t>
            </a:r>
            <a:r>
              <a:rPr lang="ru-RU" sz="1800" dirty="0" smtClean="0">
                <a:latin typeface="Liberation Serif" pitchFamily="18" charset="0"/>
              </a:rPr>
              <a:t/>
            </a:r>
            <a:br>
              <a:rPr lang="ru-RU" sz="1800" dirty="0" smtClean="0">
                <a:latin typeface="Liberation Serif" pitchFamily="18" charset="0"/>
              </a:rPr>
            </a:br>
            <a:r>
              <a:rPr lang="ru-RU" sz="1800" dirty="0" smtClean="0">
                <a:latin typeface="Liberation Serif" pitchFamily="18" charset="0"/>
              </a:rPr>
              <a:t>Состав документов: приказы по личному составу и основной деятельности, алфавитные книги учета личного состава, списки эвакуированных граждан.</a:t>
            </a:r>
            <a:br>
              <a:rPr lang="ru-RU" sz="1800" dirty="0" smtClean="0">
                <a:latin typeface="Liberation Serif" pitchFamily="18" charset="0"/>
              </a:rPr>
            </a:br>
            <a:r>
              <a:rPr lang="ru-RU" sz="1800" u="sng" dirty="0" smtClean="0">
                <a:solidFill>
                  <a:srgbClr val="0070C0"/>
                </a:solidFill>
                <a:latin typeface="Liberation Serif" pitchFamily="18" charset="0"/>
              </a:rPr>
              <a:t>- по объектному - </a:t>
            </a:r>
            <a:r>
              <a:rPr lang="ru-RU" sz="1800" dirty="0" smtClean="0">
                <a:latin typeface="Liberation Serif" pitchFamily="18" charset="0"/>
              </a:rPr>
              <a:t> </a:t>
            </a:r>
            <a:br>
              <a:rPr lang="ru-RU" sz="1800" dirty="0" smtClean="0">
                <a:latin typeface="Liberation Serif" pitchFamily="18" charset="0"/>
              </a:rPr>
            </a:br>
            <a:r>
              <a:rPr lang="ru-RU" sz="1800" b="1" dirty="0" smtClean="0">
                <a:latin typeface="Liberation Serif" pitchFamily="18" charset="0"/>
              </a:rPr>
              <a:t>Коллекция документов ликвидированных организаций  г. Кушва</a:t>
            </a:r>
            <a:br>
              <a:rPr lang="ru-RU" sz="1800" b="1" dirty="0" smtClean="0">
                <a:latin typeface="Liberation Serif" pitchFamily="18" charset="0"/>
              </a:rPr>
            </a:br>
            <a:r>
              <a:rPr lang="ru-RU" sz="1800" b="1" dirty="0" smtClean="0">
                <a:latin typeface="Liberation Serif" pitchFamily="18" charset="0"/>
              </a:rPr>
              <a:t> (1925-1948 гг.)</a:t>
            </a:r>
            <a:r>
              <a:rPr lang="ru-RU" sz="1800" dirty="0" smtClean="0">
                <a:latin typeface="Liberation Serif" pitchFamily="18" charset="0"/>
              </a:rPr>
              <a:t/>
            </a:r>
            <a:br>
              <a:rPr lang="ru-RU" sz="1800" dirty="0" smtClean="0">
                <a:latin typeface="Liberation Serif" pitchFamily="18" charset="0"/>
              </a:rPr>
            </a:br>
            <a:r>
              <a:rPr lang="ru-RU" sz="1800" dirty="0" smtClean="0">
                <a:latin typeface="Liberation Serif" pitchFamily="18" charset="0"/>
              </a:rPr>
              <a:t>Состав документов: приказы и распоряжения  по личному составу и основной деятельности, расчетные ведомости по начислению заработной платы, личные карточки уволенных работников.</a:t>
            </a:r>
            <a:br>
              <a:rPr lang="ru-RU" sz="1800" dirty="0" smtClean="0">
                <a:latin typeface="Liberation Serif" pitchFamily="18" charset="0"/>
              </a:rPr>
            </a:br>
            <a:r>
              <a:rPr lang="ru-RU" sz="1800" dirty="0" smtClean="0">
                <a:latin typeface="Liberation Serif" pitchFamily="18" charset="0"/>
              </a:rPr>
              <a:t> </a:t>
            </a:r>
            <a:br>
              <a:rPr lang="ru-RU" sz="1800" dirty="0" smtClean="0">
                <a:latin typeface="Liberation Serif" pitchFamily="18" charset="0"/>
              </a:rPr>
            </a:br>
            <a:r>
              <a:rPr lang="ru-RU" sz="1800" dirty="0" smtClean="0">
                <a:latin typeface="Liberation Serif" pitchFamily="18" charset="0"/>
              </a:rPr>
              <a:t> </a:t>
            </a:r>
            <a:r>
              <a:rPr lang="ru-RU" sz="1200" dirty="0" smtClean="0"/>
              <a:t/>
            </a:r>
            <a:br>
              <a:rPr lang="ru-RU" sz="1200" dirty="0" smtClean="0"/>
            </a:br>
            <a:endParaRPr lang="ru-RU" sz="1200" dirty="0">
              <a:latin typeface="Liberation Serif"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8258204" cy="5940444"/>
          </a:xfrm>
          <a:ln>
            <a:solidFill>
              <a:schemeClr val="accent1"/>
            </a:solidFill>
          </a:ln>
        </p:spPr>
        <p:txBody>
          <a:bodyPr>
            <a:normAutofit/>
          </a:bodyPr>
          <a:lstStyle/>
          <a:p>
            <a:pPr algn="l"/>
            <a:r>
              <a:rPr lang="ru-RU" sz="1800" u="sng" dirty="0" smtClean="0">
                <a:solidFill>
                  <a:srgbClr val="0070C0"/>
                </a:solidFill>
                <a:latin typeface="Liberation Serif" pitchFamily="18" charset="0"/>
              </a:rPr>
              <a:t>- по отраслевому </a:t>
            </a:r>
            <a:r>
              <a:rPr lang="ru-RU" sz="1800" dirty="0" smtClean="0">
                <a:latin typeface="Liberation Serif" pitchFamily="18" charset="0"/>
              </a:rPr>
              <a:t>–</a:t>
            </a:r>
            <a:br>
              <a:rPr lang="ru-RU" sz="1800" dirty="0" smtClean="0">
                <a:latin typeface="Liberation Serif" pitchFamily="18" charset="0"/>
              </a:rPr>
            </a:br>
            <a:r>
              <a:rPr lang="ru-RU" sz="1800" b="1" dirty="0" smtClean="0">
                <a:latin typeface="Liberation Serif" pitchFamily="18" charset="0"/>
              </a:rPr>
              <a:t>Коллекция  документальных материалов предприятий и учреждений </a:t>
            </a:r>
            <a:r>
              <a:rPr lang="ru-RU" sz="1800" b="1" dirty="0" err="1" smtClean="0">
                <a:latin typeface="Liberation Serif" pitchFamily="18" charset="0"/>
              </a:rPr>
              <a:t>горнодобывющей</a:t>
            </a:r>
            <a:r>
              <a:rPr lang="ru-RU" sz="1800" b="1" dirty="0" smtClean="0">
                <a:latin typeface="Liberation Serif" pitchFamily="18" charset="0"/>
              </a:rPr>
              <a:t> промышленности  </a:t>
            </a:r>
            <a:r>
              <a:rPr lang="ru-RU" sz="1800" dirty="0" smtClean="0">
                <a:latin typeface="Liberation Serif" pitchFamily="18" charset="0"/>
              </a:rPr>
              <a:t/>
            </a:r>
            <a:br>
              <a:rPr lang="ru-RU" sz="1800" dirty="0" smtClean="0">
                <a:latin typeface="Liberation Serif" pitchFamily="18" charset="0"/>
              </a:rPr>
            </a:br>
            <a:r>
              <a:rPr lang="ru-RU" sz="1800" b="1" dirty="0" smtClean="0">
                <a:latin typeface="Liberation Serif" pitchFamily="18" charset="0"/>
              </a:rPr>
              <a:t>(1935-1948 гг.)</a:t>
            </a:r>
            <a:r>
              <a:rPr lang="ru-RU" sz="1800" dirty="0" smtClean="0">
                <a:latin typeface="Liberation Serif" pitchFamily="18" charset="0"/>
              </a:rPr>
              <a:t/>
            </a:r>
            <a:br>
              <a:rPr lang="ru-RU" sz="1800" dirty="0" smtClean="0">
                <a:latin typeface="Liberation Serif" pitchFamily="18" charset="0"/>
              </a:rPr>
            </a:br>
            <a:r>
              <a:rPr lang="ru-RU" sz="1800" dirty="0" smtClean="0">
                <a:latin typeface="Liberation Serif" pitchFamily="18" charset="0"/>
              </a:rPr>
              <a:t>Состав документов: алфавитные книги учета личного состава, личные дела уволенных работников.</a:t>
            </a:r>
            <a:br>
              <a:rPr lang="ru-RU" sz="1800" dirty="0" smtClean="0">
                <a:latin typeface="Liberation Serif" pitchFamily="18" charset="0"/>
              </a:rPr>
            </a:br>
            <a:r>
              <a:rPr lang="ru-RU" sz="1800" u="sng" dirty="0" smtClean="0">
                <a:solidFill>
                  <a:srgbClr val="0070C0"/>
                </a:solidFill>
                <a:latin typeface="Liberation Serif" pitchFamily="18" charset="0"/>
              </a:rPr>
              <a:t>-  по хронологическому –</a:t>
            </a:r>
            <a:r>
              <a:rPr lang="ru-RU" sz="1800" dirty="0" smtClean="0">
                <a:latin typeface="Liberation Serif" pitchFamily="18" charset="0"/>
              </a:rPr>
              <a:t/>
            </a:r>
            <a:br>
              <a:rPr lang="ru-RU" sz="1800" dirty="0" smtClean="0">
                <a:latin typeface="Liberation Serif" pitchFamily="18" charset="0"/>
              </a:rPr>
            </a:br>
            <a:r>
              <a:rPr lang="ru-RU" sz="1800" b="1" dirty="0" smtClean="0">
                <a:latin typeface="Liberation Serif" pitchFamily="18" charset="0"/>
              </a:rPr>
              <a:t>Коллекция</a:t>
            </a:r>
            <a:r>
              <a:rPr lang="ru-RU" sz="1800" dirty="0" smtClean="0">
                <a:latin typeface="Liberation Serif" pitchFamily="18" charset="0"/>
              </a:rPr>
              <a:t> </a:t>
            </a:r>
            <a:r>
              <a:rPr lang="ru-RU" sz="1800" b="1" dirty="0" smtClean="0">
                <a:latin typeface="Liberation Serif" pitchFamily="18" charset="0"/>
              </a:rPr>
              <a:t>документальных материалов периода Великой Отечественной войны (1941-1945)</a:t>
            </a:r>
            <a:r>
              <a:rPr lang="ru-RU" sz="1800" dirty="0" smtClean="0">
                <a:latin typeface="Liberation Serif" pitchFamily="18" charset="0"/>
              </a:rPr>
              <a:t/>
            </a:r>
            <a:br>
              <a:rPr lang="ru-RU" sz="1800" dirty="0" smtClean="0">
                <a:latin typeface="Liberation Serif" pitchFamily="18" charset="0"/>
              </a:rPr>
            </a:br>
            <a:r>
              <a:rPr lang="ru-RU" sz="1800" dirty="0" smtClean="0">
                <a:latin typeface="Liberation Serif" pitchFamily="18" charset="0"/>
              </a:rPr>
              <a:t>Состав документов: приказы и распоряжения по основной деятельности и личному составу, штатные расписания, личные дела уволенных </a:t>
            </a:r>
            <a:br>
              <a:rPr lang="ru-RU" sz="1800" dirty="0" smtClean="0">
                <a:latin typeface="Liberation Serif" pitchFamily="18" charset="0"/>
              </a:rPr>
            </a:br>
            <a:r>
              <a:rPr lang="ru-RU" sz="1800" dirty="0" smtClean="0">
                <a:latin typeface="Liberation Serif" pitchFamily="18" charset="0"/>
              </a:rPr>
              <a:t>работников.</a:t>
            </a:r>
            <a:r>
              <a:rPr lang="ru-RU" sz="1800" b="1" dirty="0" smtClean="0">
                <a:latin typeface="Liberation Serif" pitchFamily="18" charset="0"/>
              </a:rPr>
              <a:t> </a:t>
            </a:r>
            <a:r>
              <a:rPr lang="ru-RU" sz="1800" dirty="0" smtClean="0">
                <a:latin typeface="Liberation Serif" pitchFamily="18" charset="0"/>
              </a:rPr>
              <a:t/>
            </a:r>
            <a:br>
              <a:rPr lang="ru-RU" sz="1800" dirty="0" smtClean="0">
                <a:latin typeface="Liberation Serif" pitchFamily="18" charset="0"/>
              </a:rPr>
            </a:br>
            <a:r>
              <a:rPr lang="ru-RU" sz="1800" dirty="0" smtClean="0">
                <a:latin typeface="Liberation Serif" pitchFamily="18" charset="0"/>
              </a:rPr>
              <a:t> </a:t>
            </a:r>
            <a:r>
              <a:rPr lang="ru-RU" sz="1800" u="sng" dirty="0" smtClean="0">
                <a:solidFill>
                  <a:srgbClr val="0070C0"/>
                </a:solidFill>
                <a:latin typeface="Liberation Serif" pitchFamily="18" charset="0"/>
              </a:rPr>
              <a:t>- по номинальному-</a:t>
            </a:r>
            <a:r>
              <a:rPr lang="ru-RU" sz="1800" dirty="0" smtClean="0">
                <a:latin typeface="Liberation Serif" pitchFamily="18" charset="0"/>
              </a:rPr>
              <a:t/>
            </a:r>
            <a:br>
              <a:rPr lang="ru-RU" sz="1800" dirty="0" smtClean="0">
                <a:latin typeface="Liberation Serif" pitchFamily="18" charset="0"/>
              </a:rPr>
            </a:br>
            <a:r>
              <a:rPr lang="ru-RU" sz="1800" b="1" dirty="0" smtClean="0">
                <a:latin typeface="Liberation Serif" pitchFamily="18" charset="0"/>
              </a:rPr>
              <a:t>Коллекция личных дел руководителей предприятий и учреждений Свердловской области (1930-1948 гг.)</a:t>
            </a:r>
            <a:r>
              <a:rPr lang="ru-RU" sz="1800" dirty="0" smtClean="0">
                <a:latin typeface="Liberation Serif" pitchFamily="18" charset="0"/>
              </a:rPr>
              <a:t/>
            </a:r>
            <a:br>
              <a:rPr lang="ru-RU" sz="1800" dirty="0" smtClean="0">
                <a:latin typeface="Liberation Serif" pitchFamily="18" charset="0"/>
              </a:rPr>
            </a:br>
            <a:r>
              <a:rPr lang="ru-RU" sz="1800" dirty="0" smtClean="0">
                <a:latin typeface="Liberation Serif" pitchFamily="18" charset="0"/>
              </a:rPr>
              <a:t>Состав документов: личные дела руководителей предприятий и учреждений Свердловской области </a:t>
            </a:r>
            <a:br>
              <a:rPr lang="ru-RU" sz="1800" dirty="0" smtClean="0">
                <a:latin typeface="Liberation Serif" pitchFamily="18" charset="0"/>
              </a:rPr>
            </a:br>
            <a:r>
              <a:rPr lang="ru-RU" sz="1800" dirty="0" smtClean="0">
                <a:latin typeface="Liberation Serif" pitchFamily="18" charset="0"/>
              </a:rPr>
              <a:t> </a:t>
            </a:r>
            <a:r>
              <a:rPr lang="ru-RU" sz="1800" dirty="0" smtClean="0"/>
              <a:t/>
            </a:r>
            <a:br>
              <a:rPr lang="ru-RU" sz="1800" dirty="0" smtClean="0"/>
            </a:br>
            <a:endParaRPr lang="ru-RU" sz="1800" dirty="0">
              <a:latin typeface="Liberation Serif"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8258204" cy="6154758"/>
          </a:xfrm>
          <a:ln>
            <a:solidFill>
              <a:schemeClr val="accent1"/>
            </a:solidFill>
          </a:ln>
        </p:spPr>
        <p:txBody>
          <a:bodyPr>
            <a:normAutofit/>
          </a:bodyPr>
          <a:lstStyle/>
          <a:p>
            <a:r>
              <a:rPr lang="ru-RU" sz="1800" dirty="0" smtClean="0">
                <a:latin typeface="Liberation Serif" pitchFamily="18" charset="0"/>
              </a:rPr>
              <a:t>Хронологическими границами архивной коллекции являются даты создания самого раннего и самого позднего документа коллекции.</a:t>
            </a:r>
            <a:br>
              <a:rPr lang="ru-RU" sz="1800" dirty="0" smtClean="0">
                <a:latin typeface="Liberation Serif" pitchFamily="18" charset="0"/>
              </a:rPr>
            </a:br>
            <a:r>
              <a:rPr lang="ru-RU" sz="1800" dirty="0" smtClean="0">
                <a:latin typeface="Liberation Serif" pitchFamily="18" charset="0"/>
              </a:rPr>
              <a:t> </a:t>
            </a:r>
            <a:r>
              <a:rPr lang="ru-RU" sz="1800" i="1" dirty="0" smtClean="0">
                <a:latin typeface="Liberation Serif" pitchFamily="18" charset="0"/>
              </a:rPr>
              <a:t>Например:</a:t>
            </a:r>
            <a:r>
              <a:rPr lang="ru-RU" sz="1800" dirty="0" smtClean="0">
                <a:latin typeface="Liberation Serif" pitchFamily="18" charset="0"/>
              </a:rPr>
              <a:t/>
            </a:r>
            <a:br>
              <a:rPr lang="ru-RU" sz="1800" dirty="0" smtClean="0">
                <a:latin typeface="Liberation Serif" pitchFamily="18" charset="0"/>
              </a:rPr>
            </a:br>
            <a:r>
              <a:rPr lang="ru-RU" sz="1800" b="1" dirty="0" smtClean="0">
                <a:latin typeface="Liberation Serif" pitchFamily="18" charset="0"/>
              </a:rPr>
              <a:t>Коллекция  документов о деятельности профсоюзных комитетов предприятий и учреждений г. Свердловска (1924-1963 гг.)</a:t>
            </a:r>
            <a:r>
              <a:rPr lang="ru-RU" sz="1800" dirty="0" smtClean="0">
                <a:latin typeface="Liberation Serif" pitchFamily="18" charset="0"/>
              </a:rPr>
              <a:t/>
            </a:r>
            <a:br>
              <a:rPr lang="ru-RU" sz="1800" dirty="0" smtClean="0">
                <a:latin typeface="Liberation Serif" pitchFamily="18" charset="0"/>
              </a:rPr>
            </a:br>
            <a:r>
              <a:rPr lang="ru-RU" sz="1800" dirty="0" smtClean="0">
                <a:latin typeface="Liberation Serif" pitchFamily="18" charset="0"/>
              </a:rPr>
              <a:t> </a:t>
            </a:r>
            <a:br>
              <a:rPr lang="ru-RU" sz="1800" dirty="0" smtClean="0">
                <a:latin typeface="Liberation Serif" pitchFamily="18" charset="0"/>
              </a:rPr>
            </a:br>
            <a:r>
              <a:rPr lang="ru-RU" sz="1800" dirty="0" smtClean="0">
                <a:latin typeface="Liberation Serif" pitchFamily="18" charset="0"/>
              </a:rPr>
              <a:t>Самый ранний документ – 1924 год</a:t>
            </a:r>
            <a:br>
              <a:rPr lang="ru-RU" sz="1800" dirty="0" smtClean="0">
                <a:latin typeface="Liberation Serif" pitchFamily="18" charset="0"/>
              </a:rPr>
            </a:br>
            <a:r>
              <a:rPr lang="ru-RU" sz="1800" dirty="0" smtClean="0">
                <a:latin typeface="Liberation Serif" pitchFamily="18" charset="0"/>
              </a:rPr>
              <a:t> (Личное </a:t>
            </a:r>
            <a:r>
              <a:rPr lang="ru-RU" sz="1800" dirty="0" err="1" smtClean="0">
                <a:latin typeface="Liberation Serif" pitchFamily="18" charset="0"/>
              </a:rPr>
              <a:t>дело.Иванов</a:t>
            </a:r>
            <a:r>
              <a:rPr lang="ru-RU" sz="1800" dirty="0" smtClean="0">
                <a:latin typeface="Liberation Serif" pitchFamily="18" charset="0"/>
              </a:rPr>
              <a:t> Иван Иванович </a:t>
            </a:r>
            <a:br>
              <a:rPr lang="ru-RU" sz="1800" dirty="0" smtClean="0">
                <a:latin typeface="Liberation Serif" pitchFamily="18" charset="0"/>
              </a:rPr>
            </a:br>
            <a:r>
              <a:rPr lang="ru-RU" sz="1800" dirty="0" smtClean="0">
                <a:latin typeface="Liberation Serif" pitchFamily="18" charset="0"/>
              </a:rPr>
              <a:t>25 мая </a:t>
            </a:r>
            <a:r>
              <a:rPr lang="ru-RU" sz="1800" b="1" dirty="0" smtClean="0">
                <a:latin typeface="Liberation Serif" pitchFamily="18" charset="0"/>
              </a:rPr>
              <a:t>1924</a:t>
            </a:r>
            <a:r>
              <a:rPr lang="ru-RU" sz="1800" dirty="0" smtClean="0">
                <a:latin typeface="Liberation Serif" pitchFamily="18" charset="0"/>
              </a:rPr>
              <a:t> г. – 31 августа 1936 г.)</a:t>
            </a:r>
            <a:br>
              <a:rPr lang="ru-RU" sz="1800" dirty="0" smtClean="0">
                <a:latin typeface="Liberation Serif" pitchFamily="18" charset="0"/>
              </a:rPr>
            </a:br>
            <a:r>
              <a:rPr lang="ru-RU" sz="1800" dirty="0" smtClean="0">
                <a:latin typeface="Liberation Serif" pitchFamily="18" charset="0"/>
              </a:rPr>
              <a:t> </a:t>
            </a:r>
            <a:br>
              <a:rPr lang="ru-RU" sz="1800" dirty="0" smtClean="0">
                <a:latin typeface="Liberation Serif" pitchFamily="18" charset="0"/>
              </a:rPr>
            </a:br>
            <a:r>
              <a:rPr lang="ru-RU" sz="1800" dirty="0" smtClean="0">
                <a:latin typeface="Liberation Serif" pitchFamily="18" charset="0"/>
              </a:rPr>
              <a:t>Самый поздний документ – 1948 год</a:t>
            </a:r>
            <a:br>
              <a:rPr lang="ru-RU" sz="1800" dirty="0" smtClean="0">
                <a:latin typeface="Liberation Serif" pitchFamily="18" charset="0"/>
              </a:rPr>
            </a:br>
            <a:r>
              <a:rPr lang="ru-RU" sz="1800" dirty="0" smtClean="0">
                <a:latin typeface="Liberation Serif" pitchFamily="18" charset="0"/>
              </a:rPr>
              <a:t>(Личное </a:t>
            </a:r>
            <a:r>
              <a:rPr lang="ru-RU" sz="1800" dirty="0" err="1" smtClean="0">
                <a:latin typeface="Liberation Serif" pitchFamily="18" charset="0"/>
              </a:rPr>
              <a:t>дело.Смирнова</a:t>
            </a:r>
            <a:r>
              <a:rPr lang="ru-RU" sz="1800" dirty="0" smtClean="0">
                <a:latin typeface="Liberation Serif" pitchFamily="18" charset="0"/>
              </a:rPr>
              <a:t> Нина Ивановна </a:t>
            </a:r>
            <a:br>
              <a:rPr lang="ru-RU" sz="1800" dirty="0" smtClean="0">
                <a:latin typeface="Liberation Serif" pitchFamily="18" charset="0"/>
              </a:rPr>
            </a:br>
            <a:r>
              <a:rPr lang="ru-RU" sz="1800" dirty="0" smtClean="0">
                <a:latin typeface="Liberation Serif" pitchFamily="18" charset="0"/>
              </a:rPr>
              <a:t>17апреля 1934 г. – 15 сентября </a:t>
            </a:r>
            <a:r>
              <a:rPr lang="ru-RU" sz="1800" b="1" dirty="0" smtClean="0">
                <a:latin typeface="Liberation Serif" pitchFamily="18" charset="0"/>
              </a:rPr>
              <a:t>1948</a:t>
            </a:r>
            <a:r>
              <a:rPr lang="ru-RU" sz="1800" dirty="0" smtClean="0">
                <a:latin typeface="Liberation Serif" pitchFamily="18" charset="0"/>
              </a:rPr>
              <a:t> г.) </a:t>
            </a:r>
            <a:br>
              <a:rPr lang="ru-RU" sz="1800" dirty="0" smtClean="0">
                <a:latin typeface="Liberation Serif" pitchFamily="18" charset="0"/>
              </a:rPr>
            </a:br>
            <a:r>
              <a:rPr lang="ru-RU" sz="1800" dirty="0" smtClean="0">
                <a:latin typeface="Liberation Serif" pitchFamily="18" charset="0"/>
              </a:rPr>
              <a:t> </a:t>
            </a:r>
            <a:endParaRPr lang="ru-RU" sz="1800" dirty="0">
              <a:latin typeface="Liberation Serif"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74638"/>
            <a:ext cx="8329642" cy="5940444"/>
          </a:xfrm>
          <a:ln>
            <a:solidFill>
              <a:schemeClr val="accent1"/>
            </a:solidFill>
          </a:ln>
        </p:spPr>
        <p:txBody>
          <a:bodyPr>
            <a:normAutofit/>
          </a:bodyPr>
          <a:lstStyle/>
          <a:p>
            <a:r>
              <a:rPr lang="ru-RU" sz="1800" dirty="0" smtClean="0">
                <a:latin typeface="Liberation Serif" pitchFamily="18" charset="0"/>
              </a:rPr>
              <a:t>Архивная коллекция может поступить в архив уже сформированной </a:t>
            </a:r>
            <a:br>
              <a:rPr lang="ru-RU" sz="1800" dirty="0" smtClean="0">
                <a:latin typeface="Liberation Serif" pitchFamily="18" charset="0"/>
              </a:rPr>
            </a:br>
            <a:r>
              <a:rPr lang="ru-RU" sz="1800" dirty="0" smtClean="0">
                <a:latin typeface="Liberation Serif" pitchFamily="18" charset="0"/>
              </a:rPr>
              <a:t>(от физического лица или от организации); она также может быть передана из другого архива. В таких случаях коллекция считается исторически сложившейся.</a:t>
            </a:r>
            <a:br>
              <a:rPr lang="ru-RU" sz="1800" dirty="0" smtClean="0">
                <a:latin typeface="Liberation Serif" pitchFamily="18" charset="0"/>
              </a:rPr>
            </a:br>
            <a:r>
              <a:rPr lang="ru-RU" sz="1800" i="1" dirty="0" smtClean="0">
                <a:latin typeface="Liberation Serif" pitchFamily="18" charset="0"/>
              </a:rPr>
              <a:t>Например:</a:t>
            </a:r>
            <a:r>
              <a:rPr lang="ru-RU" sz="1800" dirty="0" smtClean="0">
                <a:latin typeface="Liberation Serif" pitchFamily="18" charset="0"/>
              </a:rPr>
              <a:t/>
            </a:r>
            <a:br>
              <a:rPr lang="ru-RU" sz="1800" dirty="0" smtClean="0">
                <a:latin typeface="Liberation Serif" pitchFamily="18" charset="0"/>
              </a:rPr>
            </a:br>
            <a:r>
              <a:rPr lang="ru-RU" sz="1800" b="1" dirty="0" smtClean="0">
                <a:latin typeface="Liberation Serif" pitchFamily="18" charset="0"/>
              </a:rPr>
              <a:t>Коллекция документальных материалов о деятельности предприятий, учреждений и общественных организаций г. Свердловска и</a:t>
            </a:r>
            <a:r>
              <a:rPr lang="ru-RU" sz="1800" dirty="0" smtClean="0">
                <a:latin typeface="Liberation Serif" pitchFamily="18" charset="0"/>
              </a:rPr>
              <a:t/>
            </a:r>
            <a:br>
              <a:rPr lang="ru-RU" sz="1800" dirty="0" smtClean="0">
                <a:latin typeface="Liberation Serif" pitchFamily="18" charset="0"/>
              </a:rPr>
            </a:br>
            <a:r>
              <a:rPr lang="ru-RU" sz="1800" b="1" dirty="0" smtClean="0">
                <a:latin typeface="Liberation Serif" pitchFamily="18" charset="0"/>
              </a:rPr>
              <a:t>Свердловской области</a:t>
            </a:r>
            <a:r>
              <a:rPr lang="ru-RU" sz="1800" dirty="0" smtClean="0">
                <a:latin typeface="Liberation Serif" pitchFamily="18" charset="0"/>
              </a:rPr>
              <a:t/>
            </a:r>
            <a:br>
              <a:rPr lang="ru-RU" sz="1800" dirty="0" smtClean="0">
                <a:latin typeface="Liberation Serif" pitchFamily="18" charset="0"/>
              </a:rPr>
            </a:br>
            <a:r>
              <a:rPr lang="ru-RU" sz="1800" dirty="0" smtClean="0">
                <a:latin typeface="Liberation Serif" pitchFamily="18" charset="0"/>
              </a:rPr>
              <a:t>Состав документов: личные дела руководителей предприятий, учреждений и общественных организаций г. Свердловска и Свердловской области.</a:t>
            </a:r>
            <a:br>
              <a:rPr lang="ru-RU" sz="1800" dirty="0" smtClean="0">
                <a:latin typeface="Liberation Serif" pitchFamily="18" charset="0"/>
              </a:rPr>
            </a:br>
            <a:r>
              <a:rPr lang="ru-RU" sz="1800" dirty="0" smtClean="0">
                <a:latin typeface="Liberation Serif" pitchFamily="18" charset="0"/>
              </a:rPr>
              <a:t>Сформирована  в Центре документации общественных организаций Свердловской области.</a:t>
            </a:r>
            <a:br>
              <a:rPr lang="ru-RU" sz="1800" dirty="0" smtClean="0">
                <a:latin typeface="Liberation Serif" pitchFamily="18" charset="0"/>
              </a:rPr>
            </a:br>
            <a:r>
              <a:rPr lang="ru-RU" sz="1800" dirty="0" smtClean="0">
                <a:latin typeface="Liberation Serif" pitchFamily="18" charset="0"/>
              </a:rPr>
              <a:t> </a:t>
            </a:r>
            <a:br>
              <a:rPr lang="ru-RU" sz="1800" dirty="0" smtClean="0">
                <a:latin typeface="Liberation Serif" pitchFamily="18" charset="0"/>
              </a:rPr>
            </a:br>
            <a:r>
              <a:rPr lang="ru-RU" sz="1800" dirty="0" smtClean="0">
                <a:latin typeface="Liberation Serif" pitchFamily="18" charset="0"/>
              </a:rPr>
              <a:t> </a:t>
            </a:r>
            <a:br>
              <a:rPr lang="ru-RU" sz="1800" dirty="0" smtClean="0">
                <a:latin typeface="Liberation Serif" pitchFamily="18" charset="0"/>
              </a:rPr>
            </a:br>
            <a:endParaRPr lang="ru-RU" sz="1800" dirty="0">
              <a:latin typeface="Liberation Serif"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b="1" dirty="0" smtClean="0">
                <a:latin typeface="Liberation Serif" pitchFamily="18" charset="0"/>
              </a:rPr>
              <a:t>Составление акта о выделении к уничтожению</a:t>
            </a:r>
            <a:r>
              <a:rPr lang="ru-RU" sz="2200" dirty="0" smtClean="0">
                <a:latin typeface="Liberation Serif" pitchFamily="18" charset="0"/>
              </a:rPr>
              <a:t/>
            </a:r>
            <a:br>
              <a:rPr lang="ru-RU" sz="2200" dirty="0" smtClean="0">
                <a:latin typeface="Liberation Serif" pitchFamily="18" charset="0"/>
              </a:rPr>
            </a:br>
            <a:r>
              <a:rPr lang="ru-RU" sz="2200" b="1" dirty="0" smtClean="0">
                <a:latin typeface="Liberation Serif" pitchFamily="18" charset="0"/>
              </a:rPr>
              <a:t>документов по личному составу с истекшими сроками хранения</a:t>
            </a:r>
            <a:r>
              <a:rPr lang="ru-RU" sz="2200" dirty="0" smtClean="0">
                <a:latin typeface="Liberation Serif" pitchFamily="18" charset="0"/>
              </a:rPr>
              <a:t/>
            </a:r>
            <a:br>
              <a:rPr lang="ru-RU" sz="2200" dirty="0" smtClean="0">
                <a:latin typeface="Liberation Serif" pitchFamily="18" charset="0"/>
              </a:rPr>
            </a:br>
            <a:endParaRPr lang="ru-RU" sz="2200" dirty="0">
              <a:latin typeface="Liberation Serif" pitchFamily="18" charset="0"/>
            </a:endParaRPr>
          </a:p>
        </p:txBody>
      </p:sp>
      <p:sp>
        <p:nvSpPr>
          <p:cNvPr id="3" name="Содержимое 2"/>
          <p:cNvSpPr>
            <a:spLocks noGrp="1"/>
          </p:cNvSpPr>
          <p:nvPr>
            <p:ph idx="1"/>
          </p:nvPr>
        </p:nvSpPr>
        <p:spPr>
          <a:ln>
            <a:solidFill>
              <a:schemeClr val="accent1"/>
            </a:solidFill>
          </a:ln>
        </p:spPr>
        <p:txBody>
          <a:bodyPr>
            <a:normAutofit fontScale="85000" lnSpcReduction="20000"/>
          </a:bodyPr>
          <a:lstStyle/>
          <a:p>
            <a:pPr algn="just">
              <a:buNone/>
            </a:pPr>
            <a:r>
              <a:rPr lang="ru-RU" sz="2100" dirty="0" smtClean="0">
                <a:latin typeface="Liberation Serif" pitchFamily="18" charset="0"/>
              </a:rPr>
              <a:t>По результатам проведения экспертизы ценности документов по личному составу</a:t>
            </a:r>
          </a:p>
          <a:p>
            <a:pPr algn="just">
              <a:buNone/>
            </a:pPr>
            <a:r>
              <a:rPr lang="ru-RU" sz="2100" dirty="0" smtClean="0">
                <a:latin typeface="Liberation Serif" pitchFamily="18" charset="0"/>
              </a:rPr>
              <a:t>с истекшими сроками хранения и неподлежащих переводу на постоянное</a:t>
            </a:r>
          </a:p>
          <a:p>
            <a:pPr algn="just">
              <a:buNone/>
            </a:pPr>
            <a:r>
              <a:rPr lang="ru-RU" sz="2100" dirty="0" smtClean="0">
                <a:latin typeface="Liberation Serif" pitchFamily="18" charset="0"/>
              </a:rPr>
              <a:t>хранение, составляется акт о выделении к уничтожению документов, не</a:t>
            </a:r>
          </a:p>
          <a:p>
            <a:pPr algn="just">
              <a:buNone/>
            </a:pPr>
            <a:r>
              <a:rPr lang="ru-RU" sz="2100" dirty="0" smtClean="0">
                <a:latin typeface="Liberation Serif" pitchFamily="18" charset="0"/>
              </a:rPr>
              <a:t>подлежащих хранению. Акт о выделении к уничтожению документов, не</a:t>
            </a:r>
          </a:p>
          <a:p>
            <a:pPr algn="just">
              <a:buNone/>
            </a:pPr>
            <a:r>
              <a:rPr lang="ru-RU" sz="2100" dirty="0" smtClean="0">
                <a:latin typeface="Liberation Serif" pitchFamily="18" charset="0"/>
              </a:rPr>
              <a:t>подлежащих хранению, составляется сотрудником архива (филиала архива),</a:t>
            </a:r>
          </a:p>
          <a:p>
            <a:pPr algn="just">
              <a:buNone/>
            </a:pPr>
            <a:r>
              <a:rPr lang="ru-RU" sz="2100" dirty="0" smtClean="0">
                <a:latin typeface="Liberation Serif" pitchFamily="18" charset="0"/>
              </a:rPr>
              <a:t>ответственным за ведение учёта по предложениям сотрудников архива,</a:t>
            </a:r>
          </a:p>
          <a:p>
            <a:pPr algn="just">
              <a:buNone/>
            </a:pPr>
            <a:r>
              <a:rPr lang="ru-RU" sz="2100" dirty="0" smtClean="0">
                <a:latin typeface="Liberation Serif" pitchFamily="18" charset="0"/>
              </a:rPr>
              <a:t>проводивших экспертизу ценности документов. Данный акт составляется</a:t>
            </a:r>
          </a:p>
          <a:p>
            <a:pPr algn="just">
              <a:buNone/>
            </a:pPr>
            <a:r>
              <a:rPr lang="ru-RU" sz="2100" dirty="0" smtClean="0">
                <a:latin typeface="Liberation Serif" pitchFamily="18" charset="0"/>
              </a:rPr>
              <a:t>строго по определенной   форме (</a:t>
            </a:r>
            <a:r>
              <a:rPr lang="ru-RU" sz="2100" b="1" dirty="0" smtClean="0">
                <a:latin typeface="Liberation Serif" pitchFamily="18" charset="0"/>
              </a:rPr>
              <a:t>Приложение № 3 </a:t>
            </a:r>
            <a:r>
              <a:rPr lang="ru-RU" sz="2100" dirty="0" smtClean="0">
                <a:latin typeface="Liberation Serif" pitchFamily="18" charset="0"/>
              </a:rPr>
              <a:t>к </a:t>
            </a:r>
            <a:r>
              <a:rPr lang="ru-RU" sz="2100" b="1" dirty="0" smtClean="0">
                <a:latin typeface="Liberation Serif" pitchFamily="18" charset="0"/>
              </a:rPr>
              <a:t>«Правилам</a:t>
            </a:r>
          </a:p>
          <a:p>
            <a:pPr algn="just">
              <a:buNone/>
            </a:pPr>
            <a:r>
              <a:rPr lang="ru-RU" sz="2100" b="1" dirty="0" smtClean="0">
                <a:latin typeface="Liberation Serif" pitchFamily="18" charset="0"/>
              </a:rPr>
              <a:t>организации хранения, комплектования, учета и использования</a:t>
            </a:r>
          </a:p>
          <a:p>
            <a:pPr algn="just">
              <a:buNone/>
            </a:pPr>
            <a:r>
              <a:rPr lang="ru-RU" sz="2100" b="1" dirty="0" smtClean="0">
                <a:latin typeface="Liberation Serif" pitchFamily="18" charset="0"/>
              </a:rPr>
              <a:t>документов Архивного фонда Российской Федерации и других архивных</a:t>
            </a:r>
          </a:p>
          <a:p>
            <a:pPr algn="just">
              <a:buNone/>
            </a:pPr>
            <a:r>
              <a:rPr lang="ru-RU" sz="2100" b="1" dirty="0" smtClean="0">
                <a:latin typeface="Liberation Serif" pitchFamily="18" charset="0"/>
              </a:rPr>
              <a:t>документов в государственных органах, органах местного</a:t>
            </a:r>
          </a:p>
          <a:p>
            <a:pPr algn="just">
              <a:buNone/>
            </a:pPr>
            <a:r>
              <a:rPr lang="ru-RU" sz="2100" b="1" dirty="0" smtClean="0">
                <a:latin typeface="Liberation Serif" pitchFamily="18" charset="0"/>
              </a:rPr>
              <a:t>самоуправления и организациях</a:t>
            </a:r>
            <a:r>
              <a:rPr lang="ru-RU" sz="2100" dirty="0" smtClean="0">
                <a:latin typeface="Liberation Serif" pitchFamily="18" charset="0"/>
              </a:rPr>
              <a:t>», утвержденным приказом </a:t>
            </a:r>
            <a:r>
              <a:rPr lang="ru-RU" sz="2100" dirty="0" err="1" smtClean="0">
                <a:latin typeface="Liberation Serif" pitchFamily="18" charset="0"/>
              </a:rPr>
              <a:t>Росархива</a:t>
            </a:r>
            <a:r>
              <a:rPr lang="ru-RU" sz="2100" dirty="0" smtClean="0">
                <a:latin typeface="Liberation Serif" pitchFamily="18" charset="0"/>
              </a:rPr>
              <a:t> от</a:t>
            </a:r>
          </a:p>
          <a:p>
            <a:pPr algn="just">
              <a:buNone/>
            </a:pPr>
            <a:r>
              <a:rPr lang="ru-RU" sz="2100" dirty="0" smtClean="0">
                <a:latin typeface="Liberation Serif" pitchFamily="18" charset="0"/>
              </a:rPr>
              <a:t>31 июля 2023 № 77).</a:t>
            </a:r>
          </a:p>
          <a:p>
            <a:pPr algn="just">
              <a:buNone/>
            </a:pPr>
            <a:endParaRPr lang="ru-RU" sz="2100" dirty="0" smtClean="0">
              <a:latin typeface="Liberation Serif" pitchFamily="18" charset="0"/>
            </a:endParaRPr>
          </a:p>
          <a:p>
            <a:pPr algn="just">
              <a:buNone/>
            </a:pPr>
            <a:r>
              <a:rPr lang="ru-RU" sz="2100" dirty="0" smtClean="0">
                <a:latin typeface="Liberation Serif" pitchFamily="18" charset="0"/>
              </a:rPr>
              <a:t> </a:t>
            </a:r>
          </a:p>
          <a:p>
            <a:endParaRPr lang="ru-R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74638"/>
            <a:ext cx="8329642" cy="6297634"/>
          </a:xfrm>
          <a:ln>
            <a:solidFill>
              <a:schemeClr val="accent1"/>
            </a:solidFill>
          </a:ln>
        </p:spPr>
        <p:txBody>
          <a:bodyPr>
            <a:normAutofit fontScale="90000"/>
          </a:bodyPr>
          <a:lstStyle/>
          <a:p>
            <a:pPr algn="l"/>
            <a:r>
              <a:rPr lang="ru-RU" sz="2400" b="1" dirty="0" smtClean="0">
                <a:latin typeface="Liberation Serif" pitchFamily="18" charset="0"/>
              </a:rPr>
              <a:t>В акте необходимо указать:</a:t>
            </a:r>
            <a:r>
              <a:rPr lang="ru-RU" sz="2400" dirty="0" smtClean="0">
                <a:latin typeface="Liberation Serif" pitchFamily="18" charset="0"/>
              </a:rPr>
              <a:t/>
            </a:r>
            <a:br>
              <a:rPr lang="ru-RU" sz="2400" dirty="0" smtClean="0">
                <a:latin typeface="Liberation Serif" pitchFamily="18" charset="0"/>
              </a:rPr>
            </a:br>
            <a:r>
              <a:rPr lang="ru-RU" sz="2400" dirty="0" smtClean="0">
                <a:latin typeface="Liberation Serif" pitchFamily="18" charset="0"/>
              </a:rPr>
              <a:t>- номер и название фонда, документы которого выделены к уничтожению;</a:t>
            </a:r>
            <a:br>
              <a:rPr lang="ru-RU" sz="2400" dirty="0" smtClean="0">
                <a:latin typeface="Liberation Serif" pitchFamily="18" charset="0"/>
              </a:rPr>
            </a:br>
            <a:r>
              <a:rPr lang="ru-RU" sz="2400" dirty="0" smtClean="0">
                <a:latin typeface="Liberation Serif" pitchFamily="18" charset="0"/>
              </a:rPr>
              <a:t>- ссылки на нормативно-методические документы, на основании которых выделенные документы подлежат уничтожению;</a:t>
            </a:r>
            <a:br>
              <a:rPr lang="ru-RU" sz="2400" dirty="0" smtClean="0">
                <a:latin typeface="Liberation Serif" pitchFamily="18" charset="0"/>
              </a:rPr>
            </a:br>
            <a:r>
              <a:rPr lang="ru-RU" sz="2400" dirty="0" smtClean="0">
                <a:latin typeface="Liberation Serif" pitchFamily="18" charset="0"/>
              </a:rPr>
              <a:t>- название групп документов (виды документов);</a:t>
            </a:r>
            <a:br>
              <a:rPr lang="ru-RU" sz="2400" dirty="0" smtClean="0">
                <a:latin typeface="Liberation Serif" pitchFamily="18" charset="0"/>
              </a:rPr>
            </a:br>
            <a:r>
              <a:rPr lang="ru-RU" sz="2400" dirty="0" smtClean="0">
                <a:latin typeface="Liberation Serif" pitchFamily="18" charset="0"/>
              </a:rPr>
              <a:t>- крайние даты документов;</a:t>
            </a:r>
            <a:br>
              <a:rPr lang="ru-RU" sz="2400" dirty="0" smtClean="0">
                <a:latin typeface="Liberation Serif" pitchFamily="18" charset="0"/>
              </a:rPr>
            </a:br>
            <a:r>
              <a:rPr lang="ru-RU" sz="2400" dirty="0" smtClean="0">
                <a:latin typeface="Liberation Serif" pitchFamily="18" charset="0"/>
              </a:rPr>
              <a:t>- номера описей и единиц хранения, если документы передавались на хранение в упорядоченном виде;</a:t>
            </a:r>
            <a:br>
              <a:rPr lang="ru-RU" sz="2400" dirty="0" smtClean="0">
                <a:latin typeface="Liberation Serif" pitchFamily="18" charset="0"/>
              </a:rPr>
            </a:br>
            <a:r>
              <a:rPr lang="ru-RU" sz="2400" dirty="0" smtClean="0">
                <a:latin typeface="Liberation Serif" pitchFamily="18" charset="0"/>
              </a:rPr>
              <a:t>- количество единиц хранения. </a:t>
            </a:r>
            <a:br>
              <a:rPr lang="ru-RU" sz="2400" dirty="0" smtClean="0">
                <a:latin typeface="Liberation Serif" pitchFamily="18" charset="0"/>
              </a:rPr>
            </a:br>
            <a:r>
              <a:rPr lang="ru-RU" sz="2400" dirty="0" smtClean="0">
                <a:latin typeface="Liberation Serif" pitchFamily="18" charset="0"/>
              </a:rPr>
              <a:t>После заполнения табличной формы в акте </a:t>
            </a:r>
            <a:r>
              <a:rPr lang="ru-RU" sz="2400" b="1" dirty="0" smtClean="0">
                <a:latin typeface="Liberation Serif" pitchFamily="18" charset="0"/>
              </a:rPr>
              <a:t>оформляется итоговая запись</a:t>
            </a:r>
            <a:r>
              <a:rPr lang="ru-RU" sz="2400" dirty="0" smtClean="0">
                <a:latin typeface="Liberation Serif" pitchFamily="18" charset="0"/>
              </a:rPr>
              <a:t>: цифрами и прописью указывается общее количество единиц хранения, выделенных к уничтожению за определенный период, количество единиц хранения, крайние даты и краткая характеристика документов, оставшихся на хранении. </a:t>
            </a:r>
            <a:r>
              <a:rPr lang="ru-RU" sz="2400" dirty="0" smtClean="0"/>
              <a:t/>
            </a:r>
            <a:br>
              <a:rPr lang="ru-RU" sz="2400" dirty="0" smtClean="0"/>
            </a:br>
            <a:endParaRPr lang="ru-RU"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638"/>
            <a:ext cx="8186766" cy="6154758"/>
          </a:xfrm>
          <a:ln>
            <a:solidFill>
              <a:schemeClr val="accent1"/>
            </a:solidFill>
          </a:ln>
        </p:spPr>
        <p:txBody>
          <a:bodyPr>
            <a:normAutofit/>
          </a:bodyPr>
          <a:lstStyle/>
          <a:p>
            <a:pPr algn="l"/>
            <a:r>
              <a:rPr lang="ru-RU" sz="1800" b="1" dirty="0" smtClean="0">
                <a:latin typeface="Liberation Serif" pitchFamily="18" charset="0"/>
              </a:rPr>
              <a:t>На акт о выделении к уничтожению документов, не подлежащих хранению, также  как и на опись дел постоянного хранения составляется заключение</a:t>
            </a:r>
            <a:r>
              <a:rPr lang="ru-RU" sz="1800" dirty="0" smtClean="0">
                <a:latin typeface="Liberation Serif" pitchFamily="18" charset="0"/>
              </a:rPr>
              <a:t>. В данном заключении </a:t>
            </a:r>
            <a:r>
              <a:rPr lang="ru-RU" sz="1800" b="1" dirty="0" smtClean="0">
                <a:latin typeface="Liberation Serif" pitchFamily="18" charset="0"/>
              </a:rPr>
              <a:t>необходимо указать</a:t>
            </a:r>
            <a:r>
              <a:rPr lang="ru-RU" sz="1800" dirty="0" smtClean="0">
                <a:latin typeface="Liberation Serif" pitchFamily="18" charset="0"/>
              </a:rPr>
              <a:t>:</a:t>
            </a:r>
            <a:br>
              <a:rPr lang="ru-RU" sz="1800" dirty="0" smtClean="0">
                <a:latin typeface="Liberation Serif" pitchFamily="18" charset="0"/>
              </a:rPr>
            </a:br>
            <a:r>
              <a:rPr lang="ru-RU" sz="1800" dirty="0" smtClean="0">
                <a:latin typeface="Liberation Serif" pitchFamily="18" charset="0"/>
              </a:rPr>
              <a:t>-  дату и номер акта о выделении к уничтожению документов, не подлежащих хранению,</a:t>
            </a:r>
            <a:br>
              <a:rPr lang="ru-RU" sz="1800" dirty="0" smtClean="0">
                <a:latin typeface="Liberation Serif" pitchFamily="18" charset="0"/>
              </a:rPr>
            </a:br>
            <a:r>
              <a:rPr lang="ru-RU" sz="1800" dirty="0" smtClean="0">
                <a:latin typeface="Liberation Serif" pitchFamily="18" charset="0"/>
              </a:rPr>
              <a:t>- номер и название архивного фонда, </a:t>
            </a:r>
            <a:br>
              <a:rPr lang="ru-RU" sz="1800" dirty="0" smtClean="0">
                <a:latin typeface="Liberation Serif" pitchFamily="18" charset="0"/>
              </a:rPr>
            </a:br>
            <a:r>
              <a:rPr lang="ru-RU" sz="1800" dirty="0" smtClean="0">
                <a:latin typeface="Liberation Serif" pitchFamily="18" charset="0"/>
              </a:rPr>
              <a:t>- объем и состав документов, выделенных к уничтожению,</a:t>
            </a:r>
            <a:br>
              <a:rPr lang="ru-RU" sz="1800" dirty="0" smtClean="0">
                <a:latin typeface="Liberation Serif" pitchFamily="18" charset="0"/>
              </a:rPr>
            </a:br>
            <a:r>
              <a:rPr lang="ru-RU" sz="1800" dirty="0" smtClean="0">
                <a:latin typeface="Liberation Serif" pitchFamily="18" charset="0"/>
              </a:rPr>
              <a:t>- аргументировано доказать необходимость выделения к уничтожению данных документов,</a:t>
            </a:r>
            <a:br>
              <a:rPr lang="ru-RU" sz="1800" dirty="0" smtClean="0">
                <a:latin typeface="Liberation Serif" pitchFamily="18" charset="0"/>
              </a:rPr>
            </a:br>
            <a:r>
              <a:rPr lang="ru-RU" sz="1800" dirty="0" smtClean="0">
                <a:latin typeface="Liberation Serif" pitchFamily="18" charset="0"/>
              </a:rPr>
              <a:t>- количество единиц хранения, крайние даты  и краткую характеристику документов, остающихся на хранении в архиве/филиале архива и в других организациях (при наличии данной информации),</a:t>
            </a:r>
            <a:br>
              <a:rPr lang="ru-RU" sz="1800" dirty="0" smtClean="0">
                <a:latin typeface="Liberation Serif" pitchFamily="18" charset="0"/>
              </a:rPr>
            </a:br>
            <a:r>
              <a:rPr lang="ru-RU" sz="1800" dirty="0" smtClean="0">
                <a:latin typeface="Liberation Serif" pitchFamily="18" charset="0"/>
              </a:rPr>
              <a:t>- основания для выделения к уничтожению данных документов.     </a:t>
            </a:r>
            <a:br>
              <a:rPr lang="ru-RU" sz="1800" dirty="0" smtClean="0">
                <a:latin typeface="Liberation Serif" pitchFamily="18" charset="0"/>
              </a:rPr>
            </a:br>
            <a:r>
              <a:rPr lang="ru-RU" sz="1800" dirty="0" smtClean="0">
                <a:latin typeface="Liberation Serif" pitchFamily="18" charset="0"/>
              </a:rPr>
              <a:t>На рассмотрение Экспертно-проверочной комиссии  Управления архивами Свердловской области акты о выделении к уничтожению документов, неподлежащих хранению, представляются </a:t>
            </a:r>
            <a:r>
              <a:rPr lang="ru-RU" sz="1800" b="1" u="sng" dirty="0" smtClean="0">
                <a:latin typeface="Liberation Serif" pitchFamily="18" charset="0"/>
              </a:rPr>
              <a:t>вместе с описями дел постоянного хранения</a:t>
            </a:r>
            <a:r>
              <a:rPr lang="ru-RU" sz="1800" dirty="0" smtClean="0">
                <a:latin typeface="Liberation Serif" pitchFamily="18" charset="0"/>
              </a:rPr>
              <a:t>. </a:t>
            </a:r>
            <a:br>
              <a:rPr lang="ru-RU" sz="1800" dirty="0" smtClean="0">
                <a:latin typeface="Liberation Serif" pitchFamily="18" charset="0"/>
              </a:rPr>
            </a:br>
            <a:r>
              <a:rPr lang="ru-RU" sz="1800" dirty="0" smtClean="0">
                <a:latin typeface="Liberation Serif" pitchFamily="18" charset="0"/>
              </a:rPr>
              <a:t/>
            </a:r>
            <a:br>
              <a:rPr lang="ru-RU" sz="1800" dirty="0" smtClean="0">
                <a:latin typeface="Liberation Serif" pitchFamily="18" charset="0"/>
              </a:rPr>
            </a:br>
            <a:endParaRPr lang="ru-RU" sz="1800" dirty="0">
              <a:latin typeface="Liberation Serif"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638"/>
            <a:ext cx="8186766" cy="5940444"/>
          </a:xfrm>
          <a:ln>
            <a:solidFill>
              <a:schemeClr val="accent1"/>
            </a:solidFill>
          </a:ln>
        </p:spPr>
        <p:txBody>
          <a:bodyPr>
            <a:normAutofit/>
          </a:bodyPr>
          <a:lstStyle/>
          <a:p>
            <a:pPr algn="l"/>
            <a:r>
              <a:rPr lang="ru-RU" sz="1800" dirty="0" smtClean="0">
                <a:latin typeface="Liberation Serif" pitchFamily="18" charset="0"/>
              </a:rPr>
              <a:t>При выделении к уничтожению документов, не подлежащих хранению, </a:t>
            </a:r>
            <a:r>
              <a:rPr lang="ru-RU" sz="1800" b="1" dirty="0" smtClean="0">
                <a:latin typeface="Liberation Serif" pitchFamily="18" charset="0"/>
              </a:rPr>
              <a:t>к фонду составляется дополнение к исторической справке</a:t>
            </a:r>
            <a:r>
              <a:rPr lang="ru-RU" sz="1800" dirty="0" smtClean="0">
                <a:latin typeface="Liberation Serif" pitchFamily="18" charset="0"/>
              </a:rPr>
              <a:t>, в котором также указывается:</a:t>
            </a:r>
            <a:br>
              <a:rPr lang="ru-RU" sz="1800" dirty="0" smtClean="0">
                <a:latin typeface="Liberation Serif" pitchFamily="18" charset="0"/>
              </a:rPr>
            </a:br>
            <a:r>
              <a:rPr lang="ru-RU" sz="1800" dirty="0" smtClean="0">
                <a:latin typeface="Liberation Serif" pitchFamily="18" charset="0"/>
              </a:rPr>
              <a:t>- дата и основание для проведения экспертизы ценности документов по личному составу с истекшим сроком хранения, </a:t>
            </a:r>
            <a:br>
              <a:rPr lang="ru-RU" sz="1800" dirty="0" smtClean="0">
                <a:latin typeface="Liberation Serif" pitchFamily="18" charset="0"/>
              </a:rPr>
            </a:br>
            <a:r>
              <a:rPr lang="ru-RU" sz="1800" dirty="0" smtClean="0">
                <a:latin typeface="Liberation Serif" pitchFamily="18" charset="0"/>
              </a:rPr>
              <a:t>- номер и дата составления акта о выделении к уничтожению документов, не подлежащих хранению,</a:t>
            </a:r>
            <a:br>
              <a:rPr lang="ru-RU" sz="1800" dirty="0" smtClean="0">
                <a:latin typeface="Liberation Serif" pitchFamily="18" charset="0"/>
              </a:rPr>
            </a:br>
            <a:r>
              <a:rPr lang="ru-RU" sz="1800" dirty="0" smtClean="0">
                <a:latin typeface="Liberation Serif" pitchFamily="18" charset="0"/>
              </a:rPr>
              <a:t>- характеристика документов, выделенных к уничтожению (виды документов, количество, крайние даты),</a:t>
            </a:r>
            <a:br>
              <a:rPr lang="ru-RU" sz="1800" dirty="0" smtClean="0">
                <a:latin typeface="Liberation Serif" pitchFamily="18" charset="0"/>
              </a:rPr>
            </a:br>
            <a:r>
              <a:rPr lang="ru-RU" sz="1800" dirty="0" smtClean="0">
                <a:latin typeface="Liberation Serif" pitchFamily="18" charset="0"/>
              </a:rPr>
              <a:t>- необходимость выделения к уничтожению данных документов (отсутствие исторической ценности, неудовлетворительное физическое состояние и т. д.),</a:t>
            </a:r>
            <a:br>
              <a:rPr lang="ru-RU" sz="1800" dirty="0" smtClean="0">
                <a:latin typeface="Liberation Serif" pitchFamily="18" charset="0"/>
              </a:rPr>
            </a:br>
            <a:r>
              <a:rPr lang="ru-RU" sz="1800" dirty="0" smtClean="0">
                <a:latin typeface="Liberation Serif" pitchFamily="18" charset="0"/>
              </a:rPr>
              <a:t>- количество единиц хранения, крайние даты  и краткая характеристика документов, остающихся на хранении в архиве/филиале архива и в других организациях (при наличии данной информации).</a:t>
            </a:r>
            <a:br>
              <a:rPr lang="ru-RU" sz="1800" dirty="0" smtClean="0">
                <a:latin typeface="Liberation Serif" pitchFamily="18" charset="0"/>
              </a:rPr>
            </a:br>
            <a:r>
              <a:rPr lang="ru-RU" sz="1800" dirty="0" smtClean="0">
                <a:latin typeface="Liberation Serif" pitchFamily="18" charset="0"/>
              </a:rPr>
              <a:t>Подлежащие уничтожению документы передаются заведующим архивохранилищем на переработку (утилизацию) по приемо-сдаточной накладной, в которой указывается дата передачи, количество сдаваемых дел и вес бумажной макулатуры. </a:t>
            </a:r>
            <a:endParaRPr lang="ru-RU" sz="1800" dirty="0">
              <a:latin typeface="Liberation Serif"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u="sng" dirty="0" smtClean="0">
                <a:latin typeface="Liberation Serif" pitchFamily="18" charset="0"/>
              </a:rPr>
              <a:t>Первый этап.</a:t>
            </a:r>
            <a:r>
              <a:rPr lang="ru-RU" sz="2000" b="1" dirty="0" smtClean="0">
                <a:latin typeface="Liberation Serif" pitchFamily="18" charset="0"/>
              </a:rPr>
              <a:t/>
            </a:r>
            <a:br>
              <a:rPr lang="ru-RU" sz="2000" b="1" dirty="0" smtClean="0">
                <a:latin typeface="Liberation Serif" pitchFamily="18" charset="0"/>
              </a:rPr>
            </a:br>
            <a:r>
              <a:rPr lang="ru-RU" sz="2000" b="1" dirty="0" smtClean="0">
                <a:latin typeface="Liberation Serif" pitchFamily="18" charset="0"/>
              </a:rPr>
              <a:t>  Определение состава и количества документов по личному составу с истекшими сроками хранения на момент проведения экспертизы ценности </a:t>
            </a:r>
            <a:r>
              <a:rPr lang="ru-RU" sz="2000" dirty="0" smtClean="0">
                <a:latin typeface="Liberation Serif" pitchFamily="18" charset="0"/>
              </a:rPr>
              <a:t>включает в себя:</a:t>
            </a:r>
            <a:endParaRPr lang="ru-RU" sz="2000" dirty="0"/>
          </a:p>
        </p:txBody>
      </p:sp>
      <p:sp>
        <p:nvSpPr>
          <p:cNvPr id="3" name="Содержимое 2"/>
          <p:cNvSpPr>
            <a:spLocks noGrp="1"/>
          </p:cNvSpPr>
          <p:nvPr>
            <p:ph idx="1"/>
          </p:nvPr>
        </p:nvSpPr>
        <p:spPr>
          <a:ln>
            <a:solidFill>
              <a:schemeClr val="accent1"/>
            </a:solidFill>
          </a:ln>
        </p:spPr>
        <p:txBody>
          <a:bodyPr>
            <a:normAutofit fontScale="92500"/>
          </a:bodyPr>
          <a:lstStyle/>
          <a:p>
            <a:pPr>
              <a:buNone/>
            </a:pPr>
            <a:r>
              <a:rPr lang="ru-RU" sz="2400" dirty="0" smtClean="0">
                <a:latin typeface="Liberation Serif" pitchFamily="18" charset="0"/>
              </a:rPr>
              <a:t>1.1. Создание постоянно действующей рабочей группы (рабочих групп) для проведения экспертизы ценности документов по личному составу с истекшими сроками хранения.</a:t>
            </a:r>
          </a:p>
          <a:p>
            <a:pPr>
              <a:buNone/>
            </a:pPr>
            <a:r>
              <a:rPr lang="ru-RU" sz="2400" dirty="0" smtClean="0">
                <a:latin typeface="Liberation Serif" pitchFamily="18" charset="0"/>
              </a:rPr>
              <a:t>1.2. Определение состава и количества документов по личному составу, срок хранения которых истек  на период проведения экспертизы ценности.</a:t>
            </a:r>
          </a:p>
          <a:p>
            <a:pPr>
              <a:buNone/>
            </a:pPr>
            <a:r>
              <a:rPr lang="ru-RU" sz="2400" dirty="0" smtClean="0">
                <a:latin typeface="Liberation Serif" pitchFamily="18" charset="0"/>
              </a:rPr>
              <a:t>1.3.  Составление </a:t>
            </a:r>
            <a:r>
              <a:rPr lang="ru-RU" sz="2400" b="1" dirty="0" smtClean="0">
                <a:latin typeface="Liberation Serif" pitchFamily="18" charset="0"/>
              </a:rPr>
              <a:t>Перечня дел  по личному составу с истекшим сроком хранения</a:t>
            </a:r>
            <a:r>
              <a:rPr lang="ru-RU" sz="2400" dirty="0" smtClean="0">
                <a:latin typeface="Liberation Serif" pitchFamily="18" charset="0"/>
              </a:rPr>
              <a:t>.</a:t>
            </a:r>
          </a:p>
          <a:p>
            <a:pPr>
              <a:buNone/>
            </a:pPr>
            <a:r>
              <a:rPr lang="ru-RU" sz="2400" dirty="0" smtClean="0">
                <a:latin typeface="Liberation Serif" pitchFamily="18" charset="0"/>
              </a:rPr>
              <a:t>1.4. Составление  </a:t>
            </a:r>
            <a:r>
              <a:rPr lang="ru-RU" sz="2400" b="1" dirty="0" smtClean="0">
                <a:latin typeface="Liberation Serif" pitchFamily="18" charset="0"/>
              </a:rPr>
              <a:t>Плана работы архива (филиала архива) по проведению экспертизы ценности документов по личному составу, срок хранения которых истек</a:t>
            </a:r>
            <a:r>
              <a:rPr lang="ru-RU" sz="2400" dirty="0" smtClean="0">
                <a:latin typeface="Liberation Serif" pitchFamily="18" charset="0"/>
              </a:rPr>
              <a:t>.</a:t>
            </a:r>
          </a:p>
          <a:p>
            <a:pPr>
              <a:buNone/>
            </a:pPr>
            <a:r>
              <a:rPr lang="ru-RU" sz="2400" b="1" dirty="0" smtClean="0">
                <a:latin typeface="Liberation Serif" pitchFamily="18" charset="0"/>
              </a:rPr>
              <a:t>  </a:t>
            </a:r>
          </a:p>
          <a:p>
            <a:pPr>
              <a:buNone/>
            </a:pPr>
            <a:endParaRPr lang="ru-RU" sz="2400" b="1" dirty="0" smtClean="0">
              <a:latin typeface="Liberation Serif" pitchFamily="18" charset="0"/>
            </a:endParaRPr>
          </a:p>
          <a:p>
            <a:pPr>
              <a:buNone/>
            </a:pPr>
            <a:endParaRPr lang="ru-RU" sz="2400" b="1" dirty="0" smtClean="0">
              <a:latin typeface="Liberation Serif" pitchFamily="18" charset="0"/>
            </a:endParaRPr>
          </a:p>
          <a:p>
            <a:pPr>
              <a:buNone/>
            </a:pPr>
            <a:endParaRPr lang="ru-RU" sz="2400" b="1" dirty="0" smtClean="0">
              <a:latin typeface="Liberation Serif" pitchFamily="18" charset="0"/>
            </a:endParaRPr>
          </a:p>
          <a:p>
            <a:pPr>
              <a:buNone/>
            </a:pPr>
            <a:endParaRPr lang="ru-RU" sz="2400" b="1" dirty="0" smtClean="0">
              <a:latin typeface="Liberation Serif" pitchFamily="18" charset="0"/>
            </a:endParaRPr>
          </a:p>
          <a:p>
            <a:pPr>
              <a:buNone/>
            </a:pPr>
            <a:endParaRPr lang="ru-RU" sz="2400" b="1" dirty="0" smtClean="0">
              <a:latin typeface="Liberation Serif" pitchFamily="18" charset="0"/>
            </a:endParaRPr>
          </a:p>
          <a:p>
            <a:pPr>
              <a:buNone/>
            </a:pPr>
            <a:endParaRPr lang="ru-RU" sz="2400" b="1" dirty="0" smtClean="0">
              <a:latin typeface="Liberation Serif" pitchFamily="18" charset="0"/>
            </a:endParaRPr>
          </a:p>
          <a:p>
            <a:pPr>
              <a:buNone/>
            </a:pPr>
            <a:endParaRPr lang="ru-RU" sz="2400" b="1" dirty="0" smtClean="0">
              <a:latin typeface="Liberation Serif" pitchFamily="18" charset="0"/>
            </a:endParaRPr>
          </a:p>
          <a:p>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8258204" cy="5869006"/>
          </a:xfrm>
          <a:ln>
            <a:solidFill>
              <a:schemeClr val="accent1"/>
            </a:solidFill>
          </a:ln>
        </p:spPr>
        <p:txBody>
          <a:bodyPr>
            <a:normAutofit/>
          </a:bodyPr>
          <a:lstStyle/>
          <a:p>
            <a:r>
              <a:rPr lang="ru-RU" sz="3200" dirty="0" smtClean="0">
                <a:latin typeface="Liberation Serif" pitchFamily="18" charset="0"/>
              </a:rPr>
              <a:t>На заседании Экспертно-проверочной комиссии Управления архивами  Свердловской области также рассматривается вопрос о включении в состав Архивного фонда Российской Федерации документов, переведенных на постоянное хранение в результате проведения экспертизы ценности. </a:t>
            </a:r>
            <a:endParaRPr lang="ru-RU" sz="3200" dirty="0">
              <a:latin typeface="Liberation Serif"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000" dirty="0" smtClean="0"/>
              <a:t/>
            </a:r>
            <a:br>
              <a:rPr lang="ru-RU" sz="2000" dirty="0" smtClean="0"/>
            </a:br>
            <a:r>
              <a:rPr lang="ru-RU" sz="2000" dirty="0" smtClean="0"/>
              <a:t/>
            </a:r>
            <a:br>
              <a:rPr lang="ru-RU" sz="2000" dirty="0" smtClean="0"/>
            </a:br>
            <a:r>
              <a:rPr lang="ru-RU" sz="2000" b="1" u="sng" dirty="0" smtClean="0">
                <a:latin typeface="Liberation Serif" pitchFamily="18" charset="0"/>
              </a:rPr>
              <a:t>Четвертый период. </a:t>
            </a:r>
            <a:r>
              <a:rPr lang="ru-RU" sz="2000" b="1" dirty="0" smtClean="0">
                <a:latin typeface="Liberation Serif" pitchFamily="18" charset="0"/>
              </a:rPr>
              <a:t/>
            </a:r>
            <a:br>
              <a:rPr lang="ru-RU" sz="2000" b="1" dirty="0" smtClean="0">
                <a:latin typeface="Liberation Serif" pitchFamily="18" charset="0"/>
              </a:rPr>
            </a:br>
            <a:r>
              <a:rPr lang="ru-RU" sz="2000" b="1" dirty="0" smtClean="0">
                <a:latin typeface="Liberation Serif" pitchFamily="18" charset="0"/>
              </a:rPr>
              <a:t>Внесение соответствующих изменений в учетные документы архива</a:t>
            </a:r>
            <a:br>
              <a:rPr lang="ru-RU" sz="2000" b="1" dirty="0" smtClean="0">
                <a:latin typeface="Liberation Serif" pitchFamily="18" charset="0"/>
              </a:rPr>
            </a:br>
            <a:r>
              <a:rPr lang="ru-RU" sz="2000" b="1" dirty="0" smtClean="0">
                <a:latin typeface="Liberation Serif" pitchFamily="18" charset="0"/>
              </a:rPr>
              <a:t> (филиалов архива)</a:t>
            </a:r>
            <a:r>
              <a:rPr lang="ru-RU" sz="2000" dirty="0" smtClean="0">
                <a:latin typeface="Liberation Serif" pitchFamily="18" charset="0"/>
              </a:rPr>
              <a:t/>
            </a:r>
            <a:br>
              <a:rPr lang="ru-RU" sz="2000" dirty="0" smtClean="0">
                <a:latin typeface="Liberation Serif" pitchFamily="18" charset="0"/>
              </a:rPr>
            </a:br>
            <a:r>
              <a:rPr lang="ru-RU" sz="2400" dirty="0" smtClean="0"/>
              <a:t/>
            </a:r>
            <a:br>
              <a:rPr lang="ru-RU" sz="2400" dirty="0" smtClean="0"/>
            </a:br>
            <a:endParaRPr lang="ru-RU" sz="2400" dirty="0"/>
          </a:p>
        </p:txBody>
      </p:sp>
      <p:sp>
        <p:nvSpPr>
          <p:cNvPr id="3" name="Содержимое 2"/>
          <p:cNvSpPr>
            <a:spLocks noGrp="1"/>
          </p:cNvSpPr>
          <p:nvPr>
            <p:ph idx="1"/>
          </p:nvPr>
        </p:nvSpPr>
        <p:spPr>
          <a:xfrm>
            <a:off x="457200" y="1285860"/>
            <a:ext cx="8229600" cy="5214974"/>
          </a:xfrm>
          <a:ln>
            <a:solidFill>
              <a:schemeClr val="accent1"/>
            </a:solidFill>
          </a:ln>
        </p:spPr>
        <p:txBody>
          <a:bodyPr>
            <a:noAutofit/>
          </a:bodyPr>
          <a:lstStyle/>
          <a:p>
            <a:pPr>
              <a:buNone/>
            </a:pPr>
            <a:r>
              <a:rPr lang="ru-RU" sz="1600" b="1" dirty="0" smtClean="0">
                <a:latin typeface="Liberation Serif" pitchFamily="18" charset="0"/>
              </a:rPr>
              <a:t>После утверждения описей дел постоянного хранения</a:t>
            </a:r>
            <a:r>
              <a:rPr lang="ru-RU" sz="1600" dirty="0" smtClean="0">
                <a:latin typeface="Liberation Serif" pitchFamily="18" charset="0"/>
              </a:rPr>
              <a:t>, составленных архивом по</a:t>
            </a:r>
          </a:p>
          <a:p>
            <a:pPr>
              <a:buNone/>
            </a:pPr>
            <a:r>
              <a:rPr lang="ru-RU" sz="1600" dirty="0" smtClean="0">
                <a:latin typeface="Liberation Serif" pitchFamily="18" charset="0"/>
              </a:rPr>
              <a:t>результатам экспертизы ценности документов по личному составу, и актов о</a:t>
            </a:r>
          </a:p>
          <a:p>
            <a:pPr>
              <a:buNone/>
            </a:pPr>
            <a:r>
              <a:rPr lang="ru-RU" sz="1600" dirty="0" smtClean="0">
                <a:latin typeface="Liberation Serif" pitchFamily="18" charset="0"/>
              </a:rPr>
              <a:t>выделении к уничтожению лицо, ответственное за ведение учёта в архиве</a:t>
            </a:r>
          </a:p>
          <a:p>
            <a:pPr>
              <a:buNone/>
            </a:pPr>
            <a:r>
              <a:rPr lang="ru-RU" sz="1600" dirty="0" smtClean="0">
                <a:latin typeface="Liberation Serif" pitchFamily="18" charset="0"/>
              </a:rPr>
              <a:t>(филиале архива), вносит изменения в учётные документы в соответствии с Порядком и</a:t>
            </a:r>
          </a:p>
          <a:p>
            <a:pPr>
              <a:buNone/>
            </a:pPr>
            <a:r>
              <a:rPr lang="ru-RU" sz="1600" dirty="0" smtClean="0">
                <a:latin typeface="Liberation Serif" pitchFamily="18" charset="0"/>
              </a:rPr>
              <a:t>Схемой учета архивных документов, утвержденных приказом директора архива </a:t>
            </a:r>
          </a:p>
          <a:p>
            <a:pPr>
              <a:buNone/>
            </a:pPr>
            <a:r>
              <a:rPr lang="ru-RU" sz="1600" dirty="0" smtClean="0">
                <a:latin typeface="Liberation Serif" pitchFamily="18" charset="0"/>
              </a:rPr>
              <a:t>от 26.12.2023 № 91:</a:t>
            </a:r>
          </a:p>
          <a:p>
            <a:pPr>
              <a:buNone/>
            </a:pPr>
            <a:r>
              <a:rPr lang="ru-RU" sz="1600" dirty="0" smtClean="0">
                <a:latin typeface="Liberation Serif" pitchFamily="18" charset="0"/>
              </a:rPr>
              <a:t>а)</a:t>
            </a:r>
            <a:r>
              <a:rPr lang="ru-RU" sz="1600" u="sng" dirty="0" smtClean="0">
                <a:latin typeface="Liberation Serif" pitchFamily="18" charset="0"/>
              </a:rPr>
              <a:t> </a:t>
            </a:r>
            <a:r>
              <a:rPr lang="ru-RU" sz="1600" b="1" u="sng" dirty="0" smtClean="0">
                <a:latin typeface="Liberation Serif" pitchFamily="18" charset="0"/>
              </a:rPr>
              <a:t>при поступлении дел:</a:t>
            </a:r>
            <a:endParaRPr lang="ru-RU" sz="1600" b="1" dirty="0" smtClean="0">
              <a:latin typeface="Liberation Serif" pitchFamily="18" charset="0"/>
            </a:endParaRPr>
          </a:p>
          <a:p>
            <a:pPr>
              <a:buFontTx/>
              <a:buChar char="-"/>
            </a:pPr>
            <a:r>
              <a:rPr lang="ru-RU" sz="1600" dirty="0" smtClean="0">
                <a:latin typeface="Liberation Serif" pitchFamily="18" charset="0"/>
              </a:rPr>
              <a:t>в книге учёта поступления документов, включенных в Архивный Фонд Российской Федерации(далее – АФ РФ),</a:t>
            </a:r>
          </a:p>
          <a:p>
            <a:pPr>
              <a:buNone/>
            </a:pPr>
            <a:r>
              <a:rPr lang="ru-RU" sz="1600" dirty="0" smtClean="0">
                <a:latin typeface="Liberation Serif" pitchFamily="18" charset="0"/>
              </a:rPr>
              <a:t>- в списке фондов, включенных в АФ РФ, </a:t>
            </a:r>
          </a:p>
          <a:p>
            <a:pPr>
              <a:buNone/>
            </a:pPr>
            <a:r>
              <a:rPr lang="ru-RU" sz="1600" dirty="0" smtClean="0">
                <a:latin typeface="Liberation Serif" pitchFamily="18" charset="0"/>
              </a:rPr>
              <a:t>- в описях дел документов постоянного хранения,</a:t>
            </a:r>
          </a:p>
          <a:p>
            <a:pPr>
              <a:buNone/>
            </a:pPr>
            <a:r>
              <a:rPr lang="ru-RU" sz="1600" dirty="0" smtClean="0">
                <a:latin typeface="Liberation Serif" pitchFamily="18" charset="0"/>
              </a:rPr>
              <a:t>- в листе фондов архивных документов,</a:t>
            </a:r>
          </a:p>
          <a:p>
            <a:pPr>
              <a:buNone/>
            </a:pPr>
            <a:r>
              <a:rPr lang="ru-RU" sz="1600" dirty="0" smtClean="0">
                <a:latin typeface="Liberation Serif" pitchFamily="18" charset="0"/>
              </a:rPr>
              <a:t>- в реестре описей, включенных в АФ РФ,</a:t>
            </a:r>
          </a:p>
          <a:p>
            <a:pPr>
              <a:buNone/>
            </a:pPr>
            <a:r>
              <a:rPr lang="ru-RU" sz="1600" dirty="0" smtClean="0">
                <a:latin typeface="Liberation Serif" pitchFamily="18" charset="0"/>
              </a:rPr>
              <a:t>-  в паспорте архивохранилища, </a:t>
            </a:r>
          </a:p>
          <a:p>
            <a:pPr>
              <a:buNone/>
            </a:pPr>
            <a:r>
              <a:rPr lang="ru-RU" sz="1600" dirty="0" smtClean="0">
                <a:latin typeface="Liberation Serif" pitchFamily="18" charset="0"/>
              </a:rPr>
              <a:t>-  в Сведениях об изменении в составе и объёме фондов,</a:t>
            </a:r>
          </a:p>
          <a:p>
            <a:pPr>
              <a:buNone/>
            </a:pPr>
            <a:r>
              <a:rPr lang="ru-RU" sz="1600" dirty="0" smtClean="0">
                <a:latin typeface="Liberation Serif" pitchFamily="18" charset="0"/>
              </a:rPr>
              <a:t>- в учётном ПК «Архивный фонд»,</a:t>
            </a:r>
          </a:p>
          <a:p>
            <a:pPr>
              <a:buNone/>
            </a:pPr>
            <a:r>
              <a:rPr lang="ru-RU" sz="1600" dirty="0" smtClean="0">
                <a:latin typeface="Liberation Serif" pitchFamily="18" charset="0"/>
              </a:rPr>
              <a:t>- в паспорте архива;</a:t>
            </a:r>
          </a:p>
          <a:p>
            <a:endParaRPr lang="ru-RU" sz="16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8258204" cy="6011882"/>
          </a:xfrm>
          <a:ln>
            <a:solidFill>
              <a:schemeClr val="accent1"/>
            </a:solidFill>
          </a:ln>
        </p:spPr>
        <p:txBody>
          <a:bodyPr>
            <a:normAutofit/>
          </a:bodyPr>
          <a:lstStyle/>
          <a:p>
            <a:pPr algn="l"/>
            <a:r>
              <a:rPr lang="ru-RU" sz="1800" dirty="0" smtClean="0">
                <a:latin typeface="Liberation Serif" pitchFamily="18" charset="0"/>
              </a:rPr>
              <a:t>б</a:t>
            </a:r>
            <a:r>
              <a:rPr lang="ru-RU" sz="1800" b="1" dirty="0" smtClean="0">
                <a:latin typeface="Liberation Serif" pitchFamily="18" charset="0"/>
              </a:rPr>
              <a:t>) </a:t>
            </a:r>
            <a:r>
              <a:rPr lang="ru-RU" sz="1800" b="1" u="sng" dirty="0" smtClean="0">
                <a:latin typeface="Liberation Serif" pitchFamily="18" charset="0"/>
              </a:rPr>
              <a:t>при выбытии дел</a:t>
            </a:r>
            <a:r>
              <a:rPr lang="ru-RU" sz="1800" b="1" dirty="0" smtClean="0">
                <a:latin typeface="Liberation Serif" pitchFamily="18" charset="0"/>
              </a:rPr>
              <a:t>:</a:t>
            </a:r>
            <a:r>
              <a:rPr lang="ru-RU" sz="1800" dirty="0" smtClean="0">
                <a:latin typeface="Liberation Serif" pitchFamily="18" charset="0"/>
              </a:rPr>
              <a:t/>
            </a:r>
            <a:br>
              <a:rPr lang="ru-RU" sz="1800" dirty="0" smtClean="0">
                <a:latin typeface="Liberation Serif" pitchFamily="18" charset="0"/>
              </a:rPr>
            </a:br>
            <a:r>
              <a:rPr lang="ru-RU" sz="1800" dirty="0" smtClean="0">
                <a:latin typeface="Liberation Serif" pitchFamily="18" charset="0"/>
              </a:rPr>
              <a:t>- в описи дел документов по личному составу (при выделении к уничтожению только части дел пересоставляются итоговые записи);</a:t>
            </a:r>
            <a:br>
              <a:rPr lang="ru-RU" sz="1800" dirty="0" smtClean="0">
                <a:latin typeface="Liberation Serif" pitchFamily="18" charset="0"/>
              </a:rPr>
            </a:br>
            <a:r>
              <a:rPr lang="ru-RU" sz="1800" dirty="0" smtClean="0">
                <a:latin typeface="Liberation Serif" pitchFamily="18" charset="0"/>
              </a:rPr>
              <a:t>- в книге учёта выбытия документов;</a:t>
            </a:r>
            <a:br>
              <a:rPr lang="ru-RU" sz="1800" dirty="0" smtClean="0">
                <a:latin typeface="Liberation Serif" pitchFamily="18" charset="0"/>
              </a:rPr>
            </a:br>
            <a:r>
              <a:rPr lang="ru-RU" sz="1800" dirty="0" smtClean="0">
                <a:latin typeface="Liberation Serif" pitchFamily="18" charset="0"/>
              </a:rPr>
              <a:t>- в списке фондов; </a:t>
            </a:r>
            <a:br>
              <a:rPr lang="ru-RU" sz="1800" dirty="0" smtClean="0">
                <a:latin typeface="Liberation Serif" pitchFamily="18" charset="0"/>
              </a:rPr>
            </a:br>
            <a:r>
              <a:rPr lang="ru-RU" sz="1800" dirty="0" smtClean="0">
                <a:latin typeface="Liberation Serif" pitchFamily="18" charset="0"/>
              </a:rPr>
              <a:t>- в листе фондов архивных документов,</a:t>
            </a:r>
            <a:br>
              <a:rPr lang="ru-RU" sz="1800" dirty="0" smtClean="0">
                <a:latin typeface="Liberation Serif" pitchFamily="18" charset="0"/>
              </a:rPr>
            </a:br>
            <a:r>
              <a:rPr lang="ru-RU" sz="1800" dirty="0" smtClean="0">
                <a:latin typeface="Liberation Serif" pitchFamily="18" charset="0"/>
              </a:rPr>
              <a:t>- в реестре описей (при выбытии всей описи),</a:t>
            </a:r>
            <a:br>
              <a:rPr lang="ru-RU" sz="1800" dirty="0" smtClean="0">
                <a:latin typeface="Liberation Serif" pitchFamily="18" charset="0"/>
              </a:rPr>
            </a:br>
            <a:r>
              <a:rPr lang="ru-RU" sz="1800" dirty="0" smtClean="0">
                <a:latin typeface="Liberation Serif" pitchFamily="18" charset="0"/>
              </a:rPr>
              <a:t>- в паспорте архивохранилища, </a:t>
            </a:r>
            <a:br>
              <a:rPr lang="ru-RU" sz="1800" dirty="0" smtClean="0">
                <a:latin typeface="Liberation Serif" pitchFamily="18" charset="0"/>
              </a:rPr>
            </a:br>
            <a:r>
              <a:rPr lang="ru-RU" sz="1800" dirty="0" smtClean="0">
                <a:latin typeface="Liberation Serif" pitchFamily="18" charset="0"/>
              </a:rPr>
              <a:t>- в Сведениях об изменении в составе и объёме фондов,</a:t>
            </a:r>
            <a:br>
              <a:rPr lang="ru-RU" sz="1800" dirty="0" smtClean="0">
                <a:latin typeface="Liberation Serif" pitchFamily="18" charset="0"/>
              </a:rPr>
            </a:br>
            <a:r>
              <a:rPr lang="ru-RU" sz="1800" dirty="0" smtClean="0">
                <a:latin typeface="Liberation Serif" pitchFamily="18" charset="0"/>
              </a:rPr>
              <a:t>- в учётном ПК «Архивный фонд»,</a:t>
            </a:r>
            <a:br>
              <a:rPr lang="ru-RU" sz="1800" dirty="0" smtClean="0">
                <a:latin typeface="Liberation Serif" pitchFamily="18" charset="0"/>
              </a:rPr>
            </a:br>
            <a:r>
              <a:rPr lang="ru-RU" sz="1800" dirty="0" smtClean="0">
                <a:latin typeface="Liberation Serif" pitchFamily="18" charset="0"/>
              </a:rPr>
              <a:t>- в паспорте архива, </a:t>
            </a:r>
            <a:br>
              <a:rPr lang="ru-RU" sz="1800" dirty="0" smtClean="0">
                <a:latin typeface="Liberation Serif" pitchFamily="18" charset="0"/>
              </a:rPr>
            </a:br>
            <a:r>
              <a:rPr lang="ru-RU" sz="1800" dirty="0" smtClean="0">
                <a:latin typeface="Liberation Serif" pitchFamily="18" charset="0"/>
              </a:rPr>
              <a:t>- в акте о выделении к уничтожению документов, неподлежащих хранению.</a:t>
            </a:r>
            <a:br>
              <a:rPr lang="ru-RU" sz="1800" dirty="0" smtClean="0">
                <a:latin typeface="Liberation Serif" pitchFamily="18" charset="0"/>
              </a:rPr>
            </a:br>
            <a:r>
              <a:rPr lang="ru-RU" sz="1800" dirty="0" smtClean="0">
                <a:latin typeface="Liberation Serif" pitchFamily="18" charset="0"/>
              </a:rPr>
              <a:t>После оформления снятия с государственного учета документов, переданных на уничтожение, акт о выделении к уничтожению документов, не подлежащих хранению, помещается в дело фонда, где хранится постоянно вместе с приемо-сдаточной накладной.</a:t>
            </a:r>
            <a:br>
              <a:rPr lang="ru-RU" sz="1800" dirty="0" smtClean="0">
                <a:latin typeface="Liberation Serif" pitchFamily="18" charset="0"/>
              </a:rPr>
            </a:br>
            <a:r>
              <a:rPr lang="ru-RU" sz="1800" dirty="0" smtClean="0">
                <a:latin typeface="Liberation Serif" pitchFamily="18" charset="0"/>
              </a:rPr>
              <a:t>При выделении к уничтожению всех архивных документов фонда, один экземпляр описей дел по личному составу и лист фонда помещаются в дело фонда. Дело фонда, выбывшего из списка фондов архива, включается в архивный фонд государственного архива.</a:t>
            </a:r>
            <a:r>
              <a:rPr lang="ru-RU" sz="1800" dirty="0" smtClean="0"/>
              <a:t/>
            </a:r>
            <a:br>
              <a:rPr lang="ru-RU" sz="1800" dirty="0" smtClean="0"/>
            </a:br>
            <a:endParaRPr lang="ru-RU" sz="1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8258204" cy="5583254"/>
          </a:xfrm>
        </p:spPr>
        <p:txBody>
          <a:bodyPr/>
          <a:lstStyle/>
          <a:p>
            <a:r>
              <a:rPr lang="ru-RU" dirty="0" smtClean="0">
                <a:solidFill>
                  <a:srgbClr val="002060"/>
                </a:solidFill>
              </a:rPr>
              <a:t>Спасибо </a:t>
            </a:r>
            <a:br>
              <a:rPr lang="ru-RU" dirty="0" smtClean="0">
                <a:solidFill>
                  <a:srgbClr val="002060"/>
                </a:solidFill>
              </a:rPr>
            </a:br>
            <a:r>
              <a:rPr lang="ru-RU" dirty="0" smtClean="0">
                <a:solidFill>
                  <a:srgbClr val="002060"/>
                </a:solidFill>
              </a:rPr>
              <a:t>за</a:t>
            </a:r>
            <a:br>
              <a:rPr lang="ru-RU" dirty="0" smtClean="0">
                <a:solidFill>
                  <a:srgbClr val="002060"/>
                </a:solidFill>
              </a:rPr>
            </a:br>
            <a:r>
              <a:rPr lang="ru-RU" dirty="0" smtClean="0">
                <a:solidFill>
                  <a:srgbClr val="002060"/>
                </a:solidFill>
              </a:rPr>
              <a:t>внимание!</a:t>
            </a:r>
            <a:endParaRPr lang="ru-RU"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85728"/>
            <a:ext cx="7943880" cy="5940444"/>
          </a:xfrm>
          <a:ln>
            <a:solidFill>
              <a:schemeClr val="accent1"/>
            </a:solidFill>
          </a:ln>
        </p:spPr>
        <p:txBody>
          <a:bodyPr>
            <a:noAutofit/>
          </a:bodyPr>
          <a:lstStyle/>
          <a:p>
            <a:pPr algn="l"/>
            <a:r>
              <a:rPr lang="ru-RU" sz="1800" b="1" dirty="0" smtClean="0">
                <a:latin typeface="Liberation Serif" pitchFamily="18" charset="0"/>
              </a:rPr>
              <a:t/>
            </a:r>
            <a:br>
              <a:rPr lang="ru-RU" sz="1800" b="1" dirty="0" smtClean="0">
                <a:latin typeface="Liberation Serif" pitchFamily="18" charset="0"/>
              </a:rPr>
            </a:br>
            <a:r>
              <a:rPr lang="ru-RU" sz="1800" b="1" dirty="0" smtClean="0">
                <a:latin typeface="Liberation Serif" pitchFamily="18" charset="0"/>
              </a:rPr>
              <a:t/>
            </a:r>
            <a:br>
              <a:rPr lang="ru-RU" sz="1800" b="1" dirty="0" smtClean="0">
                <a:latin typeface="Liberation Serif" pitchFamily="18" charset="0"/>
              </a:rPr>
            </a:br>
            <a:r>
              <a:rPr lang="ru-RU" sz="1800" b="1" dirty="0" smtClean="0">
                <a:latin typeface="Liberation Serif" pitchFamily="18" charset="0"/>
              </a:rPr>
              <a:t/>
            </a:r>
            <a:br>
              <a:rPr lang="ru-RU" sz="1800" b="1" dirty="0" smtClean="0">
                <a:latin typeface="Liberation Serif" pitchFamily="18" charset="0"/>
              </a:rPr>
            </a:br>
            <a:r>
              <a:rPr lang="ru-RU" sz="1800" b="1" dirty="0" smtClean="0">
                <a:latin typeface="Liberation Serif" pitchFamily="18" charset="0"/>
              </a:rPr>
              <a:t/>
            </a:r>
            <a:br>
              <a:rPr lang="ru-RU" sz="1800" b="1" dirty="0" smtClean="0">
                <a:latin typeface="Liberation Serif" pitchFamily="18" charset="0"/>
              </a:rPr>
            </a:br>
            <a:r>
              <a:rPr lang="ru-RU" sz="1800" dirty="0" smtClean="0">
                <a:latin typeface="Liberation Serif" pitchFamily="18" charset="0"/>
              </a:rPr>
              <a:t>Прежде чем приступить к проведению экспертизы ценности, необходимо определить хронологический период для рассматриваемых документов. </a:t>
            </a:r>
            <a:br>
              <a:rPr lang="ru-RU" sz="1800" dirty="0" smtClean="0">
                <a:latin typeface="Liberation Serif" pitchFamily="18" charset="0"/>
              </a:rPr>
            </a:br>
            <a:r>
              <a:rPr lang="ru-RU" sz="1800" dirty="0" smtClean="0">
                <a:latin typeface="Liberation Serif" pitchFamily="18" charset="0"/>
              </a:rPr>
              <a:t/>
            </a:r>
            <a:br>
              <a:rPr lang="ru-RU" sz="1800" dirty="0" smtClean="0">
                <a:latin typeface="Liberation Serif" pitchFamily="18" charset="0"/>
              </a:rPr>
            </a:br>
            <a:r>
              <a:rPr lang="ru-RU" sz="1800" b="1" dirty="0" smtClean="0">
                <a:latin typeface="Liberation Serif" pitchFamily="18" charset="0"/>
              </a:rPr>
              <a:t>Например,  </a:t>
            </a:r>
            <a:r>
              <a:rPr lang="ru-RU" sz="1800" dirty="0" smtClean="0">
                <a:latin typeface="Liberation Serif" pitchFamily="18" charset="0"/>
              </a:rPr>
              <a:t>в  2024 году следует проводить экспертизу ценности</a:t>
            </a:r>
            <a:br>
              <a:rPr lang="ru-RU" sz="1800" dirty="0" smtClean="0">
                <a:latin typeface="Liberation Serif" pitchFamily="18" charset="0"/>
              </a:rPr>
            </a:br>
            <a:r>
              <a:rPr lang="ru-RU" sz="1800" dirty="0" smtClean="0">
                <a:latin typeface="Liberation Serif" pitchFamily="18" charset="0"/>
              </a:rPr>
              <a:t>документов по личному составу, законченных в делопроизводстве в 1948 году (</a:t>
            </a:r>
            <a:r>
              <a:rPr lang="ru-RU" sz="1800" dirty="0" smtClean="0">
                <a:solidFill>
                  <a:srgbClr val="002060"/>
                </a:solidFill>
                <a:latin typeface="Liberation Serif" pitchFamily="18" charset="0"/>
              </a:rPr>
              <a:t>1948+75=2023</a:t>
            </a:r>
            <a:r>
              <a:rPr lang="ru-RU" sz="1800" dirty="0" smtClean="0">
                <a:latin typeface="Liberation Serif" pitchFamily="18" charset="0"/>
              </a:rPr>
              <a:t>).</a:t>
            </a:r>
            <a:br>
              <a:rPr lang="ru-RU" sz="1800" dirty="0" smtClean="0">
                <a:latin typeface="Liberation Serif" pitchFamily="18" charset="0"/>
              </a:rPr>
            </a:br>
            <a:r>
              <a:rPr lang="ru-RU" sz="1800" dirty="0" smtClean="0">
                <a:latin typeface="Liberation Serif" pitchFamily="18" charset="0"/>
              </a:rPr>
              <a:t/>
            </a:r>
            <a:br>
              <a:rPr lang="ru-RU" sz="1800" dirty="0" smtClean="0">
                <a:latin typeface="Liberation Serif" pitchFamily="18" charset="0"/>
              </a:rPr>
            </a:br>
            <a:r>
              <a:rPr lang="ru-RU" sz="1800" dirty="0" smtClean="0">
                <a:latin typeface="Liberation Serif" pitchFamily="18" charset="0"/>
              </a:rPr>
              <a:t>Состав и количество документов по личному составу, срок хранения которых истек  на период проведения экспертизы ценности, определяется по учетным документам: </a:t>
            </a:r>
            <a:r>
              <a:rPr lang="ru-RU" sz="1800" b="1" dirty="0" smtClean="0">
                <a:latin typeface="Liberation Serif" pitchFamily="18" charset="0"/>
              </a:rPr>
              <a:t>программному комплексу «Архивный фонд»</a:t>
            </a:r>
            <a:r>
              <a:rPr lang="ru-RU" sz="1800" dirty="0" smtClean="0">
                <a:latin typeface="Liberation Serif" pitchFamily="18" charset="0"/>
              </a:rPr>
              <a:t> (далее – ПК «Архивный фонд»),  </a:t>
            </a:r>
            <a:r>
              <a:rPr lang="ru-RU" sz="1800" b="1" dirty="0" smtClean="0">
                <a:latin typeface="Liberation Serif" pitchFamily="18" charset="0"/>
              </a:rPr>
              <a:t>по реестру описей</a:t>
            </a:r>
            <a:r>
              <a:rPr lang="ru-RU" sz="1800" dirty="0" smtClean="0">
                <a:latin typeface="Liberation Serif" pitchFamily="18" charset="0"/>
              </a:rPr>
              <a:t>, </a:t>
            </a:r>
            <a:r>
              <a:rPr lang="ru-RU" sz="1800" b="1" dirty="0" smtClean="0">
                <a:latin typeface="Liberation Serif" pitchFamily="18" charset="0"/>
              </a:rPr>
              <a:t>по описям дел по личному составу </a:t>
            </a:r>
            <a:r>
              <a:rPr lang="ru-RU" sz="1800" dirty="0" smtClean="0">
                <a:latin typeface="Liberation Serif" pitchFamily="18" charset="0"/>
              </a:rPr>
              <a:t>лицом, ответственным за ведение учёта в архиве (филиале архива).</a:t>
            </a:r>
            <a:br>
              <a:rPr lang="ru-RU" sz="1800" dirty="0" smtClean="0">
                <a:latin typeface="Liberation Serif" pitchFamily="18" charset="0"/>
              </a:rPr>
            </a:br>
            <a:r>
              <a:rPr lang="ru-RU" sz="1800" dirty="0" smtClean="0">
                <a:latin typeface="Liberation Serif" pitchFamily="18" charset="0"/>
              </a:rPr>
              <a:t/>
            </a:r>
            <a:br>
              <a:rPr lang="ru-RU" sz="1800" dirty="0" smtClean="0">
                <a:latin typeface="Liberation Serif" pitchFamily="18" charset="0"/>
              </a:rPr>
            </a:br>
            <a:r>
              <a:rPr lang="ru-RU" sz="1800" dirty="0" smtClean="0"/>
              <a:t> </a:t>
            </a:r>
            <a:r>
              <a:rPr lang="ru-RU" sz="1800" dirty="0" smtClean="0">
                <a:latin typeface="Liberation Serif" pitchFamily="18" charset="0"/>
              </a:rPr>
              <a:t>На основании выявленных документов составляется </a:t>
            </a:r>
            <a:r>
              <a:rPr lang="ru-RU" sz="1800" b="1" dirty="0" smtClean="0">
                <a:latin typeface="Liberation Serif" pitchFamily="18" charset="0"/>
              </a:rPr>
              <a:t>Перечень дел по личному составу с истекшим сроком хранения</a:t>
            </a:r>
            <a:r>
              <a:rPr lang="ru-RU" sz="1800" dirty="0" smtClean="0">
                <a:latin typeface="Liberation Serif" pitchFamily="18" charset="0"/>
              </a:rPr>
              <a:t>, а так же планируется работа по проведению экспертизы ценности данных документов на следующий за текущим  календарный год. </a:t>
            </a:r>
            <a:r>
              <a:rPr lang="ru-RU" sz="1800" dirty="0" smtClean="0"/>
              <a:t/>
            </a:r>
            <a:br>
              <a:rPr lang="ru-RU" sz="1800" dirty="0" smtClean="0"/>
            </a:br>
            <a:r>
              <a:rPr lang="ru-RU" sz="1800" dirty="0" smtClean="0"/>
              <a:t/>
            </a:r>
            <a:br>
              <a:rPr lang="ru-RU" sz="1800" dirty="0" smtClean="0"/>
            </a:br>
            <a:r>
              <a:rPr lang="ru-RU" sz="1800" dirty="0" smtClean="0"/>
              <a:t> </a:t>
            </a:r>
            <a:r>
              <a:rPr lang="ru-RU" sz="1800" b="1" dirty="0" smtClean="0">
                <a:latin typeface="Liberation Serif" pitchFamily="18" charset="0"/>
              </a:rPr>
              <a:t>План работы архива (филиала архива) </a:t>
            </a:r>
            <a:r>
              <a:rPr lang="ru-RU" sz="1800" dirty="0" smtClean="0">
                <a:latin typeface="Liberation Serif" pitchFamily="18" charset="0"/>
              </a:rPr>
              <a:t> </a:t>
            </a:r>
            <a:r>
              <a:rPr lang="ru-RU" sz="1800" b="1" dirty="0" smtClean="0">
                <a:latin typeface="Liberation Serif" pitchFamily="18" charset="0"/>
              </a:rPr>
              <a:t>по проведению экспертизы ценности документов по личному составу, срок хранения которых истек</a:t>
            </a:r>
            <a:r>
              <a:rPr lang="ru-RU" sz="1800" dirty="0" smtClean="0">
                <a:latin typeface="Liberation Serif" pitchFamily="18" charset="0"/>
              </a:rPr>
              <a:t>, может быть составлен как на один год, так и на несколько лет.</a:t>
            </a:r>
            <a:r>
              <a:rPr lang="ru-RU" sz="2000" dirty="0" smtClean="0">
                <a:latin typeface="Liberation Serif" pitchFamily="18" charset="0"/>
              </a:rPr>
              <a:t/>
            </a:r>
            <a:br>
              <a:rPr lang="ru-RU" sz="2000" dirty="0" smtClean="0">
                <a:latin typeface="Liberation Serif" pitchFamily="18" charset="0"/>
              </a:rPr>
            </a:br>
            <a:r>
              <a:rPr lang="ru-RU" sz="2000" b="1" dirty="0" smtClean="0">
                <a:latin typeface="Liberation Serif" pitchFamily="18" charset="0"/>
              </a:rPr>
              <a:t> </a:t>
            </a:r>
            <a:r>
              <a:rPr lang="ru-RU" sz="2400" dirty="0" smtClean="0"/>
              <a:t/>
            </a:r>
            <a:br>
              <a:rPr lang="ru-RU" sz="2400" dirty="0" smtClean="0"/>
            </a:br>
            <a:r>
              <a:rPr lang="ru-RU" sz="2400" dirty="0" smtClean="0"/>
              <a:t/>
            </a:r>
            <a:br>
              <a:rPr lang="ru-RU" sz="2400" dirty="0" smtClean="0"/>
            </a:br>
            <a:endParaRPr lang="ru-RU" sz="2400" dirty="0">
              <a:latin typeface="Liberation Serif"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5728"/>
            <a:ext cx="8229600" cy="1214446"/>
          </a:xfrm>
        </p:spPr>
        <p:txBody>
          <a:bodyPr>
            <a:noAutofit/>
          </a:bodyPr>
          <a:lstStyle/>
          <a:p>
            <a:r>
              <a:rPr lang="ru-RU" sz="2000" b="1" u="sng" dirty="0" smtClean="0">
                <a:solidFill>
                  <a:schemeClr val="tx1">
                    <a:lumMod val="95000"/>
                    <a:lumOff val="5000"/>
                  </a:schemeClr>
                </a:solidFill>
                <a:latin typeface="Liberation Serif" pitchFamily="18" charset="0"/>
              </a:rPr>
              <a:t>Второй этап.</a:t>
            </a:r>
            <a:r>
              <a:rPr lang="ru-RU" sz="2000" b="1" dirty="0" smtClean="0">
                <a:solidFill>
                  <a:schemeClr val="tx1">
                    <a:lumMod val="95000"/>
                    <a:lumOff val="5000"/>
                  </a:schemeClr>
                </a:solidFill>
                <a:latin typeface="Liberation Serif" pitchFamily="18" charset="0"/>
              </a:rPr>
              <a:t/>
            </a:r>
            <a:br>
              <a:rPr lang="ru-RU" sz="2000" b="1" dirty="0" smtClean="0">
                <a:solidFill>
                  <a:schemeClr val="tx1">
                    <a:lumMod val="95000"/>
                    <a:lumOff val="5000"/>
                  </a:schemeClr>
                </a:solidFill>
                <a:latin typeface="Liberation Serif" pitchFamily="18" charset="0"/>
              </a:rPr>
            </a:br>
            <a:r>
              <a:rPr lang="ru-RU" sz="2000" b="1" dirty="0" smtClean="0">
                <a:solidFill>
                  <a:schemeClr val="tx1">
                    <a:lumMod val="95000"/>
                    <a:lumOff val="5000"/>
                  </a:schemeClr>
                </a:solidFill>
                <a:latin typeface="Liberation Serif" pitchFamily="18" charset="0"/>
              </a:rPr>
              <a:t>Проведение анализа состояния выявленных документов в соответствии с критериями отбора при их полистном просмотре </a:t>
            </a:r>
            <a:r>
              <a:rPr lang="ru-RU" sz="2000" dirty="0" smtClean="0">
                <a:solidFill>
                  <a:schemeClr val="tx1">
                    <a:lumMod val="95000"/>
                    <a:lumOff val="5000"/>
                  </a:schemeClr>
                </a:solidFill>
                <a:latin typeface="Liberation Serif" pitchFamily="18" charset="0"/>
              </a:rPr>
              <a:t>включает в себя:</a:t>
            </a:r>
            <a:r>
              <a:rPr lang="ru-RU" sz="2400" b="1" dirty="0" smtClean="0">
                <a:solidFill>
                  <a:schemeClr val="tx1">
                    <a:lumMod val="95000"/>
                    <a:lumOff val="5000"/>
                  </a:schemeClr>
                </a:solidFill>
                <a:latin typeface="Liberation Serif" pitchFamily="18" charset="0"/>
              </a:rPr>
              <a:t/>
            </a:r>
            <a:br>
              <a:rPr lang="ru-RU" sz="2400" b="1" dirty="0" smtClean="0">
                <a:solidFill>
                  <a:schemeClr val="tx1">
                    <a:lumMod val="95000"/>
                    <a:lumOff val="5000"/>
                  </a:schemeClr>
                </a:solidFill>
                <a:latin typeface="Liberation Serif" pitchFamily="18" charset="0"/>
              </a:rPr>
            </a:br>
            <a:endParaRPr lang="ru-RU" sz="2400" b="1" dirty="0">
              <a:solidFill>
                <a:schemeClr val="tx1">
                  <a:lumMod val="95000"/>
                  <a:lumOff val="5000"/>
                </a:schemeClr>
              </a:solidFill>
            </a:endParaRPr>
          </a:p>
        </p:txBody>
      </p:sp>
      <p:sp>
        <p:nvSpPr>
          <p:cNvPr id="3" name="Содержимое 2"/>
          <p:cNvSpPr>
            <a:spLocks noGrp="1"/>
          </p:cNvSpPr>
          <p:nvPr>
            <p:ph idx="1"/>
          </p:nvPr>
        </p:nvSpPr>
        <p:spPr>
          <a:ln>
            <a:solidFill>
              <a:schemeClr val="accent1"/>
            </a:solidFill>
          </a:ln>
        </p:spPr>
        <p:txBody>
          <a:bodyPr>
            <a:normAutofit/>
          </a:bodyPr>
          <a:lstStyle/>
          <a:p>
            <a:pPr>
              <a:buNone/>
            </a:pPr>
            <a:r>
              <a:rPr lang="ru-RU" sz="2000" dirty="0" smtClean="0">
                <a:latin typeface="Liberation Serif" pitchFamily="18" charset="0"/>
              </a:rPr>
              <a:t>2.1</a:t>
            </a:r>
            <a:r>
              <a:rPr lang="ru-RU" sz="2400" dirty="0" smtClean="0">
                <a:latin typeface="Liberation Serif" pitchFamily="18" charset="0"/>
              </a:rPr>
              <a:t>. </a:t>
            </a:r>
            <a:r>
              <a:rPr lang="ru-RU" sz="2000" dirty="0" smtClean="0">
                <a:latin typeface="Liberation Serif" pitchFamily="18" charset="0"/>
              </a:rPr>
              <a:t>Составление и направление  запросов в государственные (муниципальные) архивы о наличии/отсутствии у них на хранении документов по основной деятельности рассматриваемых фондов.</a:t>
            </a:r>
          </a:p>
          <a:p>
            <a:pPr>
              <a:buNone/>
            </a:pPr>
            <a:r>
              <a:rPr lang="ru-RU" sz="2000" dirty="0" smtClean="0">
                <a:latin typeface="Liberation Serif" pitchFamily="18" charset="0"/>
              </a:rPr>
              <a:t>2.2. Полистный просмотр отобранных документов. Применение основных  и дополнительных критериев отбора к рассматриваемым документам.</a:t>
            </a:r>
          </a:p>
          <a:p>
            <a:pPr>
              <a:buNone/>
            </a:pPr>
            <a:r>
              <a:rPr lang="ru-RU" sz="2000" dirty="0" smtClean="0">
                <a:latin typeface="Liberation Serif" pitchFamily="18" charset="0"/>
              </a:rPr>
              <a:t>2.3. Проведение анализа и обобщения информации, содержащейся в просмотренных документах</a:t>
            </a:r>
            <a:r>
              <a:rPr lang="ru-RU" sz="2400" dirty="0" smtClean="0">
                <a:latin typeface="Liberation Serif" pitchFamily="18" charset="0"/>
              </a:rPr>
              <a:t>.    </a:t>
            </a:r>
          </a:p>
          <a:p>
            <a:endParaRPr lang="ru-RU" dirty="0">
              <a:latin typeface="Liberation Serif"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68412"/>
          </a:xfrm>
        </p:spPr>
        <p:txBody>
          <a:bodyPr>
            <a:normAutofit/>
          </a:bodyPr>
          <a:lstStyle/>
          <a:p>
            <a:pPr algn="l"/>
            <a:r>
              <a:rPr lang="ru-RU" sz="2000" dirty="0" smtClean="0">
                <a:latin typeface="Liberation Serif" pitchFamily="18" charset="0"/>
              </a:rPr>
              <a:t>При проведении полистного просмотра документов по личному составу с</a:t>
            </a:r>
            <a:br>
              <a:rPr lang="ru-RU" sz="2000" dirty="0" smtClean="0">
                <a:latin typeface="Liberation Serif" pitchFamily="18" charset="0"/>
              </a:rPr>
            </a:br>
            <a:r>
              <a:rPr lang="ru-RU" sz="2000" dirty="0" smtClean="0">
                <a:latin typeface="Liberation Serif" pitchFamily="18" charset="0"/>
              </a:rPr>
              <a:t>истекшими сроками хранения, необходимо руководствоваться </a:t>
            </a:r>
            <a:r>
              <a:rPr lang="ru-RU" sz="2000" b="1" dirty="0" smtClean="0">
                <a:latin typeface="Liberation Serif" pitchFamily="18" charset="0"/>
              </a:rPr>
              <a:t>принципами</a:t>
            </a:r>
            <a:r>
              <a:rPr lang="ru-RU" sz="2000" dirty="0" smtClean="0">
                <a:latin typeface="Liberation Serif" pitchFamily="18" charset="0"/>
              </a:rPr>
              <a:t> и </a:t>
            </a:r>
            <a:r>
              <a:rPr lang="ru-RU" sz="2000" b="1" dirty="0" smtClean="0">
                <a:latin typeface="Liberation Serif" pitchFamily="18" charset="0"/>
              </a:rPr>
              <a:t>критериями отбора </a:t>
            </a:r>
            <a:r>
              <a:rPr lang="ru-RU" sz="2000" dirty="0" smtClean="0">
                <a:latin typeface="Liberation Serif" pitchFamily="18" charset="0"/>
              </a:rPr>
              <a:t>для всех видов документов.</a:t>
            </a:r>
            <a:br>
              <a:rPr lang="ru-RU" sz="2000" dirty="0" smtClean="0">
                <a:latin typeface="Liberation Serif" pitchFamily="18" charset="0"/>
              </a:rPr>
            </a:br>
            <a:endParaRPr lang="ru-RU" sz="2000" dirty="0">
              <a:latin typeface="Liberation Serif" pitchFamily="18" charset="0"/>
            </a:endParaRPr>
          </a:p>
        </p:txBody>
      </p:sp>
      <p:sp>
        <p:nvSpPr>
          <p:cNvPr id="3" name="Содержимое 2"/>
          <p:cNvSpPr>
            <a:spLocks noGrp="1"/>
          </p:cNvSpPr>
          <p:nvPr>
            <p:ph idx="1"/>
          </p:nvPr>
        </p:nvSpPr>
        <p:spPr>
          <a:ln>
            <a:solidFill>
              <a:schemeClr val="accent1"/>
            </a:solidFill>
          </a:ln>
        </p:spPr>
        <p:txBody>
          <a:bodyPr/>
          <a:lstStyle/>
          <a:p>
            <a:pPr>
              <a:buNone/>
            </a:pPr>
            <a:r>
              <a:rPr lang="ru-RU" sz="2000" dirty="0" smtClean="0">
                <a:latin typeface="Liberation Serif" pitchFamily="18" charset="0"/>
              </a:rPr>
              <a:t>Принципы проведения экспертизы ценности документов по личному</a:t>
            </a:r>
          </a:p>
          <a:p>
            <a:pPr>
              <a:buNone/>
            </a:pPr>
            <a:r>
              <a:rPr lang="ru-RU" sz="2000" dirty="0" smtClean="0">
                <a:latin typeface="Liberation Serif" pitchFamily="18" charset="0"/>
              </a:rPr>
              <a:t>составу: </a:t>
            </a:r>
          </a:p>
          <a:p>
            <a:pPr>
              <a:buNone/>
            </a:pPr>
            <a:r>
              <a:rPr lang="ru-RU" sz="2000" b="1" dirty="0" smtClean="0">
                <a:latin typeface="Liberation Serif" pitchFamily="18" charset="0"/>
              </a:rPr>
              <a:t>- историзм</a:t>
            </a:r>
            <a:r>
              <a:rPr lang="ru-RU" sz="2000" dirty="0" smtClean="0">
                <a:latin typeface="Liberation Serif" pitchFamily="18" charset="0"/>
              </a:rPr>
              <a:t>, </a:t>
            </a:r>
          </a:p>
          <a:p>
            <a:pPr>
              <a:buNone/>
            </a:pPr>
            <a:r>
              <a:rPr lang="ru-RU" sz="2000" dirty="0" smtClean="0">
                <a:latin typeface="Liberation Serif" pitchFamily="18" charset="0"/>
              </a:rPr>
              <a:t>- </a:t>
            </a:r>
            <a:r>
              <a:rPr lang="ru-RU" sz="2000" b="1" dirty="0" smtClean="0">
                <a:latin typeface="Liberation Serif" pitchFamily="18" charset="0"/>
              </a:rPr>
              <a:t>системность,</a:t>
            </a:r>
          </a:p>
          <a:p>
            <a:pPr>
              <a:buNone/>
            </a:pPr>
            <a:r>
              <a:rPr lang="ru-RU" sz="2000" dirty="0" smtClean="0">
                <a:latin typeface="Liberation Serif" pitchFamily="18" charset="0"/>
              </a:rPr>
              <a:t>- </a:t>
            </a:r>
            <a:r>
              <a:rPr lang="ru-RU" sz="2000" b="1" dirty="0" smtClean="0">
                <a:latin typeface="Liberation Serif" pitchFamily="18" charset="0"/>
              </a:rPr>
              <a:t>целостность </a:t>
            </a:r>
            <a:r>
              <a:rPr lang="ru-RU" sz="2000" dirty="0" smtClean="0">
                <a:latin typeface="Liberation Serif" pitchFamily="18" charset="0"/>
              </a:rPr>
              <a:t>.</a:t>
            </a:r>
          </a:p>
          <a:p>
            <a:pPr>
              <a:buNone/>
            </a:pPr>
            <a:r>
              <a:rPr lang="ru-RU" sz="2000" dirty="0" smtClean="0">
                <a:latin typeface="Liberation Serif" pitchFamily="18" charset="0"/>
              </a:rPr>
              <a:t>Они позволяют рассматривать документы с точки зрения их</a:t>
            </a:r>
          </a:p>
          <a:p>
            <a:pPr>
              <a:buNone/>
            </a:pPr>
            <a:r>
              <a:rPr lang="ru-RU" sz="2000" dirty="0" smtClean="0">
                <a:latin typeface="Liberation Serif" pitchFamily="18" charset="0"/>
              </a:rPr>
              <a:t>возникновения, развития и конкретно на сегодняшний день как единый</a:t>
            </a:r>
          </a:p>
          <a:p>
            <a:pPr>
              <a:buNone/>
            </a:pPr>
            <a:r>
              <a:rPr lang="ru-RU" sz="2000" dirty="0" smtClean="0">
                <a:latin typeface="Liberation Serif" pitchFamily="18" charset="0"/>
              </a:rPr>
              <a:t>комплекс документов, определенным образом систематизированный. </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dirty="0" smtClean="0">
                <a:latin typeface="Liberation Serif" pitchFamily="18" charset="0"/>
              </a:rPr>
              <a:t>Критерии ценности документов по личному составу подразделяются на </a:t>
            </a:r>
            <a:r>
              <a:rPr lang="ru-RU" sz="2200" b="1" dirty="0" smtClean="0">
                <a:latin typeface="Liberation Serif" pitchFamily="18" charset="0"/>
              </a:rPr>
              <a:t>общие </a:t>
            </a:r>
            <a:r>
              <a:rPr lang="ru-RU" sz="2200" dirty="0" smtClean="0">
                <a:latin typeface="Liberation Serif" pitchFamily="18" charset="0"/>
              </a:rPr>
              <a:t>и </a:t>
            </a:r>
            <a:r>
              <a:rPr lang="ru-RU" sz="2200" b="1" dirty="0" smtClean="0">
                <a:latin typeface="Liberation Serif" pitchFamily="18" charset="0"/>
              </a:rPr>
              <a:t>дополнительные</a:t>
            </a:r>
            <a:r>
              <a:rPr lang="ru-RU" sz="2200" dirty="0" smtClean="0">
                <a:latin typeface="Liberation Serif" pitchFamily="18" charset="0"/>
              </a:rPr>
              <a:t>. </a:t>
            </a:r>
            <a:r>
              <a:rPr lang="ru-RU" dirty="0" smtClean="0"/>
              <a:t/>
            </a:r>
            <a:br>
              <a:rPr lang="ru-RU" dirty="0" smtClean="0"/>
            </a:br>
            <a:endParaRPr lang="ru-RU" dirty="0"/>
          </a:p>
        </p:txBody>
      </p:sp>
      <p:sp>
        <p:nvSpPr>
          <p:cNvPr id="3" name="Содержимое 2"/>
          <p:cNvSpPr>
            <a:spLocks noGrp="1"/>
          </p:cNvSpPr>
          <p:nvPr>
            <p:ph idx="1"/>
          </p:nvPr>
        </p:nvSpPr>
        <p:spPr>
          <a:ln>
            <a:solidFill>
              <a:schemeClr val="accent1"/>
            </a:solidFill>
          </a:ln>
        </p:spPr>
        <p:txBody>
          <a:bodyPr>
            <a:normAutofit fontScale="62500" lnSpcReduction="20000"/>
          </a:bodyPr>
          <a:lstStyle/>
          <a:p>
            <a:pPr>
              <a:buNone/>
            </a:pPr>
            <a:r>
              <a:rPr lang="ru-RU" b="1" dirty="0" smtClean="0">
                <a:latin typeface="Liberation Serif" pitchFamily="18" charset="0"/>
              </a:rPr>
              <a:t>Общие критерии </a:t>
            </a:r>
            <a:r>
              <a:rPr lang="ru-RU" dirty="0" smtClean="0">
                <a:latin typeface="Liberation Serif" pitchFamily="18" charset="0"/>
              </a:rPr>
              <a:t>экспертизы ценности документов по личному составу:</a:t>
            </a:r>
          </a:p>
          <a:p>
            <a:pPr algn="ctr">
              <a:buNone/>
            </a:pPr>
            <a:r>
              <a:rPr lang="ru-RU" dirty="0" smtClean="0">
                <a:latin typeface="Liberation Serif" pitchFamily="18" charset="0"/>
              </a:rPr>
              <a:t> </a:t>
            </a:r>
            <a:r>
              <a:rPr lang="ru-RU" b="1" dirty="0" smtClean="0">
                <a:latin typeface="Liberation Serif" pitchFamily="18" charset="0"/>
              </a:rPr>
              <a:t>1. Р</a:t>
            </a:r>
            <a:r>
              <a:rPr lang="ru-RU" b="1" u="sng" dirty="0" smtClean="0">
                <a:latin typeface="Liberation Serif" pitchFamily="18" charset="0"/>
              </a:rPr>
              <a:t>оль лица (работника) в конкретной организации (руководящие должности), имеющие награды, степени и звания.</a:t>
            </a:r>
          </a:p>
          <a:p>
            <a:pPr>
              <a:buNone/>
            </a:pPr>
            <a:r>
              <a:rPr lang="ru-RU" b="1" dirty="0" smtClean="0">
                <a:latin typeface="Liberation Serif" pitchFamily="18" charset="0"/>
              </a:rPr>
              <a:t>Например</a:t>
            </a:r>
            <a:r>
              <a:rPr lang="ru-RU" b="1" i="1" dirty="0" smtClean="0">
                <a:latin typeface="Liberation Serif" pitchFamily="18" charset="0"/>
              </a:rPr>
              <a:t>,</a:t>
            </a:r>
            <a:r>
              <a:rPr lang="ru-RU" dirty="0" smtClean="0">
                <a:latin typeface="Liberation Serif" pitchFamily="18" charset="0"/>
              </a:rPr>
              <a:t> директор фабрики, начальник отдела, кандидат исторических наук, кавалер Ордена Ленина. </a:t>
            </a:r>
          </a:p>
          <a:p>
            <a:pPr algn="ctr">
              <a:buNone/>
            </a:pPr>
            <a:r>
              <a:rPr lang="ru-RU" b="1" dirty="0" smtClean="0">
                <a:latin typeface="Liberation Serif" pitchFamily="18" charset="0"/>
              </a:rPr>
              <a:t>2. Р</a:t>
            </a:r>
            <a:r>
              <a:rPr lang="ru-RU" b="1" u="sng" dirty="0" smtClean="0">
                <a:latin typeface="Liberation Serif" pitchFamily="18" charset="0"/>
              </a:rPr>
              <a:t>оль организации на конкретной территории (функционально-целевое назначение), в которой работает данное лицо.</a:t>
            </a:r>
          </a:p>
          <a:p>
            <a:pPr>
              <a:buNone/>
            </a:pPr>
            <a:r>
              <a:rPr lang="ru-RU" b="1" dirty="0" smtClean="0">
                <a:latin typeface="Liberation Serif" pitchFamily="18" charset="0"/>
              </a:rPr>
              <a:t>Например</a:t>
            </a:r>
            <a:r>
              <a:rPr lang="ru-RU" dirty="0" smtClean="0">
                <a:latin typeface="Liberation Serif" pitchFamily="18" charset="0"/>
              </a:rPr>
              <a:t>, кожгалантерейная фирма «Звезда» (далее – фабрика) была</a:t>
            </a:r>
          </a:p>
          <a:p>
            <a:pPr>
              <a:buNone/>
            </a:pPr>
            <a:r>
              <a:rPr lang="ru-RU" dirty="0" smtClean="0">
                <a:latin typeface="Liberation Serif" pitchFamily="18" charset="0"/>
              </a:rPr>
              <a:t>создана в 1935 году. Основным направлением деятельности фабрики</a:t>
            </a:r>
          </a:p>
          <a:p>
            <a:pPr>
              <a:buNone/>
            </a:pPr>
            <a:r>
              <a:rPr lang="ru-RU" dirty="0" smtClean="0">
                <a:latin typeface="Liberation Serif" pitchFamily="18" charset="0"/>
              </a:rPr>
              <a:t>являлся ремонт и пошив обуви, изготовление чемоданов и изделий из</a:t>
            </a:r>
          </a:p>
          <a:p>
            <a:pPr>
              <a:buNone/>
            </a:pPr>
            <a:r>
              <a:rPr lang="ru-RU" dirty="0" smtClean="0">
                <a:latin typeface="Liberation Serif" pitchFamily="18" charset="0"/>
              </a:rPr>
              <a:t>кожгалантереи. Во время Великой Отечественной войны  фабрика</a:t>
            </a:r>
          </a:p>
          <a:p>
            <a:pPr>
              <a:buNone/>
            </a:pPr>
            <a:r>
              <a:rPr lang="ru-RU" dirty="0" smtClean="0">
                <a:latin typeface="Liberation Serif" pitchFamily="18" charset="0"/>
              </a:rPr>
              <a:t>перешла на массовый пошив обуви,  армейского валенка, осуществляла</a:t>
            </a:r>
          </a:p>
          <a:p>
            <a:pPr>
              <a:buNone/>
            </a:pPr>
            <a:r>
              <a:rPr lang="ru-RU" dirty="0" smtClean="0">
                <a:latin typeface="Liberation Serif" pitchFamily="18" charset="0"/>
              </a:rPr>
              <a:t>прием и ремонт военной обуви. </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latin typeface="Liberation Serif" pitchFamily="18" charset="0"/>
              </a:rPr>
              <a:t>Общие критерии </a:t>
            </a:r>
            <a:r>
              <a:rPr lang="ru-RU" sz="2400" dirty="0" smtClean="0">
                <a:latin typeface="Liberation Serif" pitchFamily="18" charset="0"/>
              </a:rPr>
              <a:t>экспертизы ценности документов по личному составу</a:t>
            </a:r>
            <a:endParaRPr lang="ru-RU" sz="2400" dirty="0">
              <a:latin typeface="Liberation Serif" pitchFamily="18" charset="0"/>
            </a:endParaRPr>
          </a:p>
        </p:txBody>
      </p:sp>
      <p:sp>
        <p:nvSpPr>
          <p:cNvPr id="3" name="Содержимое 2"/>
          <p:cNvSpPr>
            <a:spLocks noGrp="1"/>
          </p:cNvSpPr>
          <p:nvPr>
            <p:ph idx="1"/>
          </p:nvPr>
        </p:nvSpPr>
        <p:spPr>
          <a:ln>
            <a:solidFill>
              <a:schemeClr val="accent1"/>
            </a:solidFill>
          </a:ln>
        </p:spPr>
        <p:txBody>
          <a:bodyPr>
            <a:normAutofit/>
          </a:bodyPr>
          <a:lstStyle/>
          <a:p>
            <a:pPr algn="ctr">
              <a:buNone/>
            </a:pPr>
            <a:r>
              <a:rPr lang="ru-RU" sz="2000" b="1" u="sng" dirty="0" smtClean="0">
                <a:latin typeface="Liberation Serif" pitchFamily="18" charset="0"/>
              </a:rPr>
              <a:t>3. Хронологический период (время создания документов), значимый</a:t>
            </a:r>
          </a:p>
          <a:p>
            <a:pPr algn="ctr">
              <a:buNone/>
            </a:pPr>
            <a:r>
              <a:rPr lang="ru-RU" sz="2000" b="1" u="sng" dirty="0" smtClean="0">
                <a:latin typeface="Liberation Serif" pitchFamily="18" charset="0"/>
              </a:rPr>
              <a:t>для конкретной организации и значимый для страны</a:t>
            </a:r>
            <a:r>
              <a:rPr lang="ru-RU" sz="2000" u="sng" dirty="0" smtClean="0">
                <a:latin typeface="Liberation Serif" pitchFamily="18" charset="0"/>
              </a:rPr>
              <a:t>.</a:t>
            </a:r>
            <a:endParaRPr lang="ru-RU" sz="2000" dirty="0" smtClean="0">
              <a:latin typeface="Liberation Serif" pitchFamily="18" charset="0"/>
            </a:endParaRPr>
          </a:p>
          <a:p>
            <a:pPr>
              <a:buNone/>
            </a:pPr>
            <a:r>
              <a:rPr lang="ru-RU" sz="2000" b="1" dirty="0" smtClean="0">
                <a:latin typeface="Liberation Serif" pitchFamily="18" charset="0"/>
              </a:rPr>
              <a:t>Например:</a:t>
            </a:r>
            <a:r>
              <a:rPr lang="ru-RU" sz="2000" dirty="0" smtClean="0">
                <a:latin typeface="Liberation Serif" pitchFamily="18" charset="0"/>
              </a:rPr>
              <a:t> «довоенное время» - 1930-1940 годы, период Великой</a:t>
            </a:r>
          </a:p>
          <a:p>
            <a:pPr>
              <a:buNone/>
            </a:pPr>
            <a:r>
              <a:rPr lang="ru-RU" sz="2000" dirty="0" smtClean="0">
                <a:latin typeface="Liberation Serif" pitchFamily="18" charset="0"/>
              </a:rPr>
              <a:t>Отечественной войны – 1941-1945 годы, «после военное время»  - </a:t>
            </a:r>
          </a:p>
          <a:p>
            <a:pPr>
              <a:buNone/>
            </a:pPr>
            <a:r>
              <a:rPr lang="ru-RU" sz="2000" dirty="0" smtClean="0">
                <a:latin typeface="Liberation Serif" pitchFamily="18" charset="0"/>
              </a:rPr>
              <a:t>1946-1950 годы. </a:t>
            </a:r>
          </a:p>
          <a:p>
            <a:pPr algn="ctr">
              <a:buNone/>
            </a:pPr>
            <a:r>
              <a:rPr lang="ru-RU" sz="2000" u="sng" dirty="0" smtClean="0">
                <a:latin typeface="Liberation Serif" pitchFamily="18" charset="0"/>
              </a:rPr>
              <a:t>4</a:t>
            </a:r>
            <a:r>
              <a:rPr lang="ru-RU" sz="2000" b="1" u="sng" dirty="0" smtClean="0">
                <a:latin typeface="Liberation Serif" pitchFamily="18" charset="0"/>
              </a:rPr>
              <a:t>. Особенности территории, где находится организация – место</a:t>
            </a:r>
          </a:p>
          <a:p>
            <a:pPr algn="ctr">
              <a:buNone/>
            </a:pPr>
            <a:r>
              <a:rPr lang="ru-RU" sz="2000" b="1" u="sng" dirty="0" smtClean="0">
                <a:latin typeface="Liberation Serif" pitchFamily="18" charset="0"/>
              </a:rPr>
              <a:t>работы конкретного лица.</a:t>
            </a:r>
          </a:p>
          <a:p>
            <a:pPr>
              <a:buNone/>
            </a:pPr>
            <a:r>
              <a:rPr lang="ru-RU" sz="2000" b="1" dirty="0" smtClean="0">
                <a:latin typeface="Liberation Serif" pitchFamily="18" charset="0"/>
              </a:rPr>
              <a:t>Например:</a:t>
            </a:r>
            <a:r>
              <a:rPr lang="ru-RU" sz="2000" dirty="0" smtClean="0">
                <a:latin typeface="Liberation Serif" pitchFamily="18" charset="0"/>
              </a:rPr>
              <a:t>  «работа в тылу», Уральский экономический район</a:t>
            </a:r>
          </a:p>
          <a:p>
            <a:pPr>
              <a:buNone/>
            </a:pPr>
            <a:r>
              <a:rPr lang="ru-RU" sz="2000" dirty="0" smtClean="0">
                <a:latin typeface="Liberation Serif" pitchFamily="18" charset="0"/>
              </a:rPr>
              <a:t>Свердловская область, город Свердловск, артель «Объединение», </a:t>
            </a:r>
          </a:p>
          <a:p>
            <a:pPr>
              <a:buNone/>
            </a:pPr>
            <a:r>
              <a:rPr lang="ru-RU" sz="2000" dirty="0" smtClean="0">
                <a:latin typeface="Liberation Serif" pitchFamily="18" charset="0"/>
              </a:rPr>
              <a:t>ул. Нагорная, д.14. </a:t>
            </a:r>
          </a:p>
          <a:p>
            <a:pPr>
              <a:buNone/>
            </a:pP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726</TotalTime>
  <Words>2632</Words>
  <Application>Microsoft Office PowerPoint</Application>
  <PresentationFormat>Экран (4:3)</PresentationFormat>
  <Paragraphs>256</Paragraphs>
  <Slides>43</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43</vt:i4>
      </vt:variant>
    </vt:vector>
  </HeadingPairs>
  <TitlesOfParts>
    <vt:vector size="45" baseType="lpstr">
      <vt:lpstr>Тема Office</vt:lpstr>
      <vt:lpstr>Документ</vt:lpstr>
      <vt:lpstr>ГКУСО «Государственный архив документов по личному составу Свердловской области»</vt:lpstr>
      <vt:lpstr>В соответствии со ст. 22.1. «Сроки хранения документов по личному составу» Федерального закона от 22.10.2004  № 125-ФЗ «Об архивном деле в Российской Федерации» по истечении сроков хранения, документы по личному составу, образовавшиеся в процессе деятельности источников комплектования государственных и муниципальных архивов, подлежат экспертизе ценности документов. </vt:lpstr>
      <vt:lpstr>Этапы проведения экспертизы ценности документов по личному составу с истекшими  сроками хранения</vt:lpstr>
      <vt:lpstr>Первый этап.   Определение состава и количества документов по личному составу с истекшими сроками хранения на момент проведения экспертизы ценности включает в себя:</vt:lpstr>
      <vt:lpstr>    Прежде чем приступить к проведению экспертизы ценности, необходимо определить хронологический период для рассматриваемых документов.   Например,  в  2024 году следует проводить экспертизу ценности документов по личному составу, законченных в делопроизводстве в 1948 году (1948+75=2023).  Состав и количество документов по личному составу, срок хранения которых истек  на период проведения экспертизы ценности, определяется по учетным документам: программному комплексу «Архивный фонд» (далее – ПК «Архивный фонд»),  по реестру описей, по описям дел по личному составу лицом, ответственным за ведение учёта в архиве (филиале архива).   На основании выявленных документов составляется Перечень дел по личному составу с истекшим сроком хранения, а так же планируется работа по проведению экспертизы ценности данных документов на следующий за текущим  календарный год.    План работы архива (филиала архива)  по проведению экспертизы ценности документов по личному составу, срок хранения которых истек, может быть составлен как на один год, так и на несколько лет.    </vt:lpstr>
      <vt:lpstr>Второй этап. Проведение анализа состояния выявленных документов в соответствии с критериями отбора при их полистном просмотре включает в себя: </vt:lpstr>
      <vt:lpstr>При проведении полистного просмотра документов по личному составу с истекшими сроками хранения, необходимо руководствоваться принципами и критериями отбора для всех видов документов. </vt:lpstr>
      <vt:lpstr>Критерии ценности документов по личному составу подразделяются на общие и дополнительные.  </vt:lpstr>
      <vt:lpstr>Общие критерии экспертизы ценности документов по личному составу</vt:lpstr>
      <vt:lpstr>Общие критерии экспертизы ценности документов по личному составу</vt:lpstr>
      <vt:lpstr>Общие критерии экспертизы ценности документов по личному составу</vt:lpstr>
      <vt:lpstr>Общие критерии экспертизы ценности документов по личному составу</vt:lpstr>
      <vt:lpstr>Общие критерии экспертизы ценности документов по личному составу</vt:lpstr>
      <vt:lpstr>Общие критерии экспертизы ценности документов по личному составу</vt:lpstr>
      <vt:lpstr>Дополнительные критерии экспертизы ценности документов по личному составу</vt:lpstr>
      <vt:lpstr>Дополнительные критерии экспертизы ценности документов по личному составу</vt:lpstr>
      <vt:lpstr>Дополнительные критерии экспертизы ценности документов по личному составу</vt:lpstr>
      <vt:lpstr>Дополнительные критерии экспертизы ценности документов по личному составу</vt:lpstr>
      <vt:lpstr>Дополнительные критерии экспертизы ценности документов по личному составу</vt:lpstr>
      <vt:lpstr>Дополнительные критерии экспертизы ценности документов по личному составу</vt:lpstr>
      <vt:lpstr>По окончании полистного просмотра документов, членами рабочей группы проводится анализ и обобщение собранного материала. Сопоставляются сведения, содержащиеся в приказах по личному составу с информацией, представленной в приказах по основной деятельности и иных документах постоянного срока хранения, хранящихся в другом архиве или архивах. Так же сопоставляются данные, содержащиеся в личных делах, личных карточках, алфавитных книгах учета и списках личного состава за один и тот же период времени. По расчетным ведомостям (лицевым счетам), наоборот, смотрят как, изменяется со временем их форма и содержание.  Выявленные дублетные, копийные, с повторяющейся информацией документы, подлежат выделению к уничтожению и включению в акт о выделении к уничтожению документов, не подлежащих хранению.  При неудовлетворительном физическом или физико-химическом состоянии документа постоянного хранения, дублетный документ с повторяющейся информацией, содержащийся в делах по личному составу, в обязательном порядке переводится на постоянное хранение с целью сохранения информации.  </vt:lpstr>
      <vt:lpstr>Третий этап.  Составление и утверждение описей дел постоянного хранения и актов о выделении к уничтожению документов, не подлежащих хранению включает в себя:</vt:lpstr>
      <vt:lpstr>Описи дел постоянного хранения, составленные архивом (филиалом архива) по результатам экспертизы ценности документов по личному составу с истёкшим сроком хранения, составляются строго по определенной форме. Опись дел постоянного хранения должна раскрывать состав и содержание включенных в нее единиц хранения, закреплять их внутрифондовую систематизацию и обеспечивать их учет.  Она состоит из: - описательных статей на уровне единицы хранения (единицы учета),  - итоговой записи (к каждому тому и сводной по описи в последнем томе),  - листа-заверителя (для каждого тома), - справочного аппарата, включающего: титульный лист, предисловие, список сокращений, переводные таблицы архивных шифров (в случае переработки описи), может так же иметь содержание (оглавление) и указатели.  </vt:lpstr>
      <vt:lpstr>В предисловии к описи необходимо указать: - кратко историю организации (дату создания, реорганизации, ликвидации; структуру и основные виды деятельности организации); - историю фонда (дату поступления документов в архив/филиал архива, объем и виды документов);  - дату проведения экспертизы ценности документов с истекшими сроками хранения, объем и состав документов, подлежащих переводу на постоянное хранение, -  критерии отбора документов, - необходимость перевода рассматриваемых документов на постоянное хранение (где и как  может быть использована информация, содержащаяся в них).    Описательная статья в описи дел, документов  должна включать: 1) порядковый номер, 2) делопроизводственные индексы или номера по старой описи, 3) заголовок дела,  4) крайние даты документов, 5) количество листов, 6) примечание.  В зависимости от количества и видов документов выбирается схема систематизации дел в описи.</vt:lpstr>
      <vt:lpstr>Существуют следующие схемы систематизации дел в описи: - хронологически-структурная схема,  применяется для организаций, имеющих определённую структуру. Дела группируются по годам, которые являются разделами описи, а внутри разделов — по структурным подразделениям в соответствии с номенклатурой дел или штатным расписанием организации. - структурно-хронологическая схема,  применяется для организаций, структура которых подвергается частым изменениям или сами структурные подразделения имеют собственную структуру. В этом случае разделом описи является структурное подразделение, а подразделом — год. -хронологически-функциональная схема, применяется при отсутствии в организации чёткой структуры. В этом случае разделом описи является период (год, ряд лет), а подразделом — направление деятельности (функции) организации. -хронологически-номинальная схема, применяется для организаций, структура которых подвергается частым изменениям или сами структурные подразделения имеют собственную структуру. В этом случае разделом описи является годовой раздел, а подразделом — виды документов. </vt:lpstr>
      <vt:lpstr>Описи дел постоянного хранения составляются в трех экземплярах.  При представлении описей дел постоянного хранения на рассмотрение Экспертно-проверочной комиссии Управления архивами Свердловской области   на каждую опись составляется заключение. В заключении, как и в предисловии к описи, необходимо указывать: краткую историю организации; историю фонда; дату проведения экспертизы ценности; объем и состав документов, подлежащих переводу на постоянное хранение; наличие или отсутствие информации о документах по основной деятельности рассматриваемого фонда в других архивных учреждениях (при наличии документов по основной деятельности необходимо дать характеристику данных  документов – объем и полноту сведений, физическое состояние, хронологический период, наличие повторение информации, дублетности). Также в заключении на опись дел постоянного хранения следует указать, что является основанием для проведения экспертизы ценности и, опираясь на критерии отбора,  аргументировано доказать необходимость перевода данных документов на постоянное хранение. </vt:lpstr>
      <vt:lpstr>Вместе с описями дел постоянного хранения  на рассмотрение Экспертно-методической  комиссии архива и Экспертно-проверочной комиссии  Управления архивами Свердловской области  представляются акты описания архивных документов.  Акт описания составляется по форме № 8 к «Правилам организации хранения, комплектования, учета  и использования документов Архивного фонда Российской Федерации и других архивных документов в  государственных  и муниципальных архивах, музеях и библиотеках, научных организациях», утвержденным приказом Росархива от 02.03.2020 № 24.  В акте описания архивных документов указывается: 1. Номер, название архивного фонда, дата начала работы, количество описей, единиц хранения числившихся  в фонде. 2. Номер описи/описей, количество единиц хранения, полученных для работы.  </vt:lpstr>
      <vt:lpstr>   3. Изменения, произошедшие в результате описания:  - количество единиц хранения, выделенных к уничтожению; - количество единиц хранения, возвращенных собственнику;  - количество единиц хранению, переданных в научно-справочную библиотеку; - количество единиц хранения, переданных в другие фонды архива, в другие архивы; - количество единиц хранения, объединенных  с другими единицами хранения;  - количество единиц хранения, сформированных из россыпи; - количество единиц хранения, поступивших из других фондов; - количество единиц хранения, числившихся по пересоставленной описи; - количество единиц хранения, переведенных на постоянное хранение. 4. Дата завершения работы, номер вновь составленной описи, количество единиц хранения, включенных в данную опись. 5. Количество описей и единиц хранения, числившихся в   фонде  после окончания работы. 6. Виды проделанных работ. 7. Состав научно-справочного аппарата к вновь составленной описи, к фонду. 8. Должности, подписи, расшифровка подписей сотрудников архива, выполнивших работу и принимающих работу.  Акт описания архивных документов представляется на рассмотрение Экспертно-проверочной комиссии Управления архивами Свердловской области  в двух экземплярах.    </vt:lpstr>
      <vt:lpstr>В качестве примера рассмотрим  особенности составления акта описания архивных документов  архивного фонда № 1  Открытое акционерное общество  «Кушвинский завод транспортного оборудования»   До начала работы в архивном фонде № 1  Открытое акционерное общество  «Кушвинский завод транспортного оборудования» числилось 3 описи, 1703 единицы хранения.  Для работы  было получено по описи 1-л 34 единицы хранения. После проведения экспертизы ценности документов  24 единицы хранения были выделены к уничтожению, 3 единицы хранения объединены с другими делами (четыре дела были объединили в одно),  7 единиц хранения переведены на постоянное хранение  Таким образом, после завершения работы в рассматриваемом фонде числится 4 описи, 1676 единиц хранения.</vt:lpstr>
      <vt:lpstr>Слайд 30</vt:lpstr>
      <vt:lpstr>  После утверждения Экспертно-проверочной комиссией Управления архивами Свердловской области описей дел постоянного хранения,  на них ставится штамп ЭПК об утверждении, номер и дата протокола. Акты описания архивных документов утверждаются директором архива  (в филиале архива – директором филиала) только после рассмотрения и утверждения их Экспертно-проверочной комиссией Управления архивами Свердловской области.   Описи дел постоянного хранения числятся в составе того же архивного фонда, к которому относятся документы по личному составу. К фонду составляется дополнение к исторической справке, в котором необходимо указать: - дату проведения экспертизы ценности документов по личному составу с истекшим сроком хранения,  - основание для проведения  экспертизы ценности документов по личному составу с истекшим сроком хранения,  - используемые критерии отбора документов для перевода на постоянное хранение, - название и количество составленных описей дел постоянного хранения, -  виды документов, количество, крайние даты.    </vt:lpstr>
      <vt:lpstr>Если после проведения экспертизы ценности осталось много малочисленных фондов, которых можно объединить по одному или нескольким признакам, то возможно создавать из этих фондов коллекцию архивных документов.  В названии архивной коллекции указывается ее составитель, тематика или другой признак объединения документов,  количество единиц хранения, хронологические границы фонда. Например, документы могут быть объединены: - по тематическом признаку - Коллекция документальных материалов по истории Свердловского эвакуационного пункта (1941-1945 гг.) Состав документов: приказы по личному составу и основной деятельности, алфавитные книги учета личного состава, списки эвакуированных граждан. - по объектному -   Коллекция документов ликвидированных организаций  г. Кушва  (1925-1948 гг.) Состав документов: приказы и распоряжения  по личному составу и основной деятельности, расчетные ведомости по начислению заработной платы, личные карточки уволенных работников.     </vt:lpstr>
      <vt:lpstr>- по отраслевому – Коллекция  документальных материалов предприятий и учреждений горнодобывющей промышленности   (1935-1948 гг.) Состав документов: алфавитные книги учета личного состава, личные дела уволенных работников. -  по хронологическому – Коллекция документальных материалов периода Великой Отечественной войны (1941-1945) Состав документов: приказы и распоряжения по основной деятельности и личному составу, штатные расписания, личные дела уволенных  работников.   - по номинальному- Коллекция личных дел руководителей предприятий и учреждений Свердловской области (1930-1948 гг.) Состав документов: личные дела руководителей предприятий и учреждений Свердловской области    </vt:lpstr>
      <vt:lpstr>Хронологическими границами архивной коллекции являются даты создания самого раннего и самого позднего документа коллекции.  Например: Коллекция  документов о деятельности профсоюзных комитетов предприятий и учреждений г. Свердловска (1924-1963 гг.)   Самый ранний документ – 1924 год  (Личное дело.Иванов Иван Иванович  25 мая 1924 г. – 31 августа 1936 г.)   Самый поздний документ – 1948 год (Личное дело.Смирнова Нина Ивановна  17апреля 1934 г. – 15 сентября 1948 г.)   </vt:lpstr>
      <vt:lpstr>Архивная коллекция может поступить в архив уже сформированной  (от физического лица или от организации); она также может быть передана из другого архива. В таких случаях коллекция считается исторически сложившейся. Например: Коллекция документальных материалов о деятельности предприятий, учреждений и общественных организаций г. Свердловска и Свердловской области Состав документов: личные дела руководителей предприятий, учреждений и общественных организаций г. Свердловска и Свердловской области. Сформирована  в Центре документации общественных организаций Свердловской области.     </vt:lpstr>
      <vt:lpstr>Составление акта о выделении к уничтожению документов по личному составу с истекшими сроками хранения </vt:lpstr>
      <vt:lpstr>В акте необходимо указать: - номер и название фонда, документы которого выделены к уничтожению; - ссылки на нормативно-методические документы, на основании которых выделенные документы подлежат уничтожению; - название групп документов (виды документов); - крайние даты документов; - номера описей и единиц хранения, если документы передавались на хранение в упорядоченном виде; - количество единиц хранения.  После заполнения табличной формы в акте оформляется итоговая запись: цифрами и прописью указывается общее количество единиц хранения, выделенных к уничтожению за определенный период, количество единиц хранения, крайние даты и краткая характеристика документов, оставшихся на хранении.  </vt:lpstr>
      <vt:lpstr>На акт о выделении к уничтожению документов, не подлежащих хранению, также  как и на опись дел постоянного хранения составляется заключение. В данном заключении необходимо указать: -  дату и номер акта о выделении к уничтожению документов, не подлежащих хранению, - номер и название архивного фонда,  - объем и состав документов, выделенных к уничтожению, - аргументировано доказать необходимость выделения к уничтожению данных документов, - количество единиц хранения, крайние даты  и краткую характеристику документов, остающихся на хранении в архиве/филиале архива и в других организациях (при наличии данной информации), - основания для выделения к уничтожению данных документов.      На рассмотрение Экспертно-проверочной комиссии  Управления архивами Свердловской области акты о выделении к уничтожению документов, неподлежащих хранению, представляются вместе с описями дел постоянного хранения.   </vt:lpstr>
      <vt:lpstr>При выделении к уничтожению документов, не подлежащих хранению, к фонду составляется дополнение к исторической справке, в котором также указывается: - дата и основание для проведения экспертизы ценности документов по личному составу с истекшим сроком хранения,  - номер и дата составления акта о выделении к уничтожению документов, не подлежащих хранению, - характеристика документов, выделенных к уничтожению (виды документов, количество, крайние даты), - необходимость выделения к уничтожению данных документов (отсутствие исторической ценности, неудовлетворительное физическое состояние и т. д.), - количество единиц хранения, крайние даты  и краткая характеристика документов, остающихся на хранении в архиве/филиале архива и в других организациях (при наличии данной информации). Подлежащие уничтожению документы передаются заведующим архивохранилищем на переработку (утилизацию) по приемо-сдаточной накладной, в которой указывается дата передачи, количество сдаваемых дел и вес бумажной макулатуры. </vt:lpstr>
      <vt:lpstr>На заседании Экспертно-проверочной комиссии Управления архивами  Свердловской области также рассматривается вопрос о включении в состав Архивного фонда Российской Федерации документов, переведенных на постоянное хранение в результате проведения экспертизы ценности. </vt:lpstr>
      <vt:lpstr>  Четвертый период.  Внесение соответствующих изменений в учетные документы архива  (филиалов архива)  </vt:lpstr>
      <vt:lpstr>б) при выбытии дел: - в описи дел документов по личному составу (при выделении к уничтожению только части дел пересоставляются итоговые записи); - в книге учёта выбытия документов; - в списке фондов;  - в листе фондов архивных документов, - в реестре описей (при выбытии всей описи), - в паспорте архивохранилища,  - в Сведениях об изменении в составе и объёме фондов, - в учётном ПК «Архивный фонд», - в паспорте архива,  - в акте о выделении к уничтожению документов, неподлежащих хранению. После оформления снятия с государственного учета документов, переданных на уничтожение, акт о выделении к уничтожению документов, не подлежащих хранению, помещается в дело фонда, где хранится постоянно вместе с приемо-сдаточной накладной. При выделении к уничтожению всех архивных документов фонда, один экземпляр описей дел по личному составу и лист фонда помещаются в дело фонда. Дело фонда, выбывшего из списка фондов архива, включается в архивный фонд государственного архива. </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Bugaeva</dc:creator>
  <cp:lastModifiedBy>Bugaeva</cp:lastModifiedBy>
  <cp:revision>96</cp:revision>
  <dcterms:created xsi:type="dcterms:W3CDTF">2024-09-27T10:36:20Z</dcterms:created>
  <dcterms:modified xsi:type="dcterms:W3CDTF">2024-10-02T05:15:52Z</dcterms:modified>
</cp:coreProperties>
</file>