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906000" cy="6858000"/>
  <p:notesSz cx="9906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597" y="114110"/>
            <a:ext cx="9452805" cy="104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322" y="2104415"/>
            <a:ext cx="8483600" cy="237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61" y="1142707"/>
            <a:ext cx="7887334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Трудовым</a:t>
            </a:r>
            <a:r>
              <a:rPr dirty="0" sz="3200" spc="-100"/>
              <a:t> </a:t>
            </a:r>
            <a:r>
              <a:rPr dirty="0" sz="3200"/>
              <a:t>подвигом</a:t>
            </a:r>
            <a:r>
              <a:rPr dirty="0" sz="3200" spc="-95"/>
              <a:t> </a:t>
            </a:r>
            <a:r>
              <a:rPr dirty="0" sz="3200"/>
              <a:t>славны</a:t>
            </a:r>
            <a:r>
              <a:rPr dirty="0" sz="3200" spc="-95"/>
              <a:t> </a:t>
            </a:r>
            <a:r>
              <a:rPr dirty="0" sz="3200"/>
              <a:t>твои</a:t>
            </a:r>
            <a:r>
              <a:rPr dirty="0" sz="3200" spc="-95"/>
              <a:t> </a:t>
            </a:r>
            <a:r>
              <a:rPr dirty="0" sz="3200" spc="-10"/>
              <a:t>земляки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548409" y="2166402"/>
            <a:ext cx="6882130" cy="238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Times New Roman"/>
                <a:cs typeface="Times New Roman"/>
              </a:rPr>
              <a:t>Виртуальная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выставка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indent="1118235">
              <a:lnSpc>
                <a:spcPct val="100000"/>
              </a:lnSpc>
              <a:spcBef>
                <a:spcPts val="5"/>
              </a:spcBef>
            </a:pPr>
            <a:r>
              <a:rPr dirty="0" sz="3200" b="1">
                <a:latin typeface="Times New Roman"/>
                <a:cs typeface="Times New Roman"/>
              </a:rPr>
              <a:t>«Бывшие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члены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НКВД</a:t>
            </a:r>
            <a:r>
              <a:rPr dirty="0" sz="3200" spc="-80" b="1">
                <a:latin typeface="Times New Roman"/>
                <a:cs typeface="Times New Roman"/>
              </a:rPr>
              <a:t> </a:t>
            </a:r>
            <a:r>
              <a:rPr dirty="0" sz="3200" spc="-50" b="1">
                <a:latin typeface="Times New Roman"/>
                <a:cs typeface="Times New Roman"/>
              </a:rPr>
              <a:t>– </a:t>
            </a:r>
            <a:r>
              <a:rPr dirty="0" sz="3200" b="1">
                <a:latin typeface="Times New Roman"/>
                <a:cs typeface="Times New Roman"/>
              </a:rPr>
              <a:t>первые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руководители</a:t>
            </a:r>
            <a:r>
              <a:rPr dirty="0" sz="3200" spc="-95" b="1">
                <a:latin typeface="Times New Roman"/>
                <a:cs typeface="Times New Roman"/>
              </a:rPr>
              <a:t> </a:t>
            </a:r>
            <a:r>
              <a:rPr dirty="0" sz="3200" spc="-10" b="1">
                <a:latin typeface="Times New Roman"/>
                <a:cs typeface="Times New Roman"/>
              </a:rPr>
              <a:t>Богословугля»</a:t>
            </a:r>
            <a:endParaRPr sz="3200">
              <a:latin typeface="Times New Roman"/>
              <a:cs typeface="Times New Roman"/>
            </a:endParaRPr>
          </a:p>
          <a:p>
            <a:pPr marL="2276475">
              <a:lnSpc>
                <a:spcPct val="100000"/>
              </a:lnSpc>
            </a:pPr>
            <a:r>
              <a:rPr dirty="0" sz="3200" b="1">
                <a:latin typeface="Times New Roman"/>
                <a:cs typeface="Times New Roman"/>
              </a:rPr>
              <a:t>1940-1945 </a:t>
            </a:r>
            <a:r>
              <a:rPr dirty="0" sz="3200" spc="-25" b="1">
                <a:latin typeface="Times New Roman"/>
                <a:cs typeface="Times New Roman"/>
              </a:rPr>
              <a:t>гг.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62622" y="309719"/>
            <a:ext cx="723328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Times New Roman"/>
                <a:cs typeface="Times New Roman"/>
              </a:rPr>
              <a:t>Выписка</a:t>
            </a:r>
            <a:r>
              <a:rPr dirty="0" sz="1600" spc="-6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из</a:t>
            </a:r>
            <a:r>
              <a:rPr dirty="0" sz="1600" spc="-5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приказа</a:t>
            </a:r>
            <a:r>
              <a:rPr dirty="0" sz="1600" spc="-6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Народного</a:t>
            </a:r>
            <a:r>
              <a:rPr dirty="0" sz="1600" spc="-5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комиссара</a:t>
            </a:r>
            <a:r>
              <a:rPr dirty="0" sz="1600" spc="-5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Угольной</a:t>
            </a:r>
            <a:r>
              <a:rPr dirty="0" sz="1600" spc="-6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промышленности</a:t>
            </a:r>
            <a:r>
              <a:rPr dirty="0" sz="1600" spc="-55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СССР</a:t>
            </a:r>
            <a:endParaRPr sz="1600">
              <a:latin typeface="Times New Roman"/>
              <a:cs typeface="Times New Roman"/>
            </a:endParaRPr>
          </a:p>
          <a:p>
            <a:pPr algn="ctr" marL="5080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№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357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от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06.07.1945</a:t>
            </a:r>
            <a:r>
              <a:rPr dirty="0" sz="1600" spc="-10" b="1">
                <a:latin typeface="Times New Roman"/>
                <a:cs typeface="Times New Roman"/>
              </a:rPr>
              <a:t> </a:t>
            </a:r>
            <a:r>
              <a:rPr dirty="0" sz="1600" spc="-25" b="1">
                <a:latin typeface="Times New Roman"/>
                <a:cs typeface="Times New Roman"/>
              </a:rPr>
              <a:t>г.</a:t>
            </a:r>
            <a:endParaRPr sz="16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«О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награждении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значком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«Отличник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соцсоревнования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Наркомугля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СССР»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28645" y="6055880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9170" marR="5080" indent="-223710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80.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48.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412" y="1285862"/>
            <a:ext cx="6405587" cy="46482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324" y="0"/>
            <a:ext cx="2152650" cy="28799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1699" y="416693"/>
            <a:ext cx="39909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Гогия</a:t>
            </a:r>
            <a:r>
              <a:rPr dirty="0" spc="-75"/>
              <a:t> </a:t>
            </a:r>
            <a:r>
              <a:rPr dirty="0"/>
              <a:t>Валерьян</a:t>
            </a:r>
            <a:r>
              <a:rPr dirty="0" spc="-70"/>
              <a:t> </a:t>
            </a:r>
            <a:r>
              <a:rPr dirty="0"/>
              <a:t>Порфирьевич</a:t>
            </a:r>
            <a:r>
              <a:rPr dirty="0" spc="-75"/>
              <a:t> </a:t>
            </a:r>
            <a:r>
              <a:rPr dirty="0" spc="-60"/>
              <a:t>–</a:t>
            </a:r>
          </a:p>
          <a:p>
            <a:pPr algn="ctr">
              <a:lnSpc>
                <a:spcPct val="100000"/>
              </a:lnSpc>
            </a:pPr>
            <a:r>
              <a:rPr dirty="0" spc="-10"/>
              <a:t>«…эвакуирован</a:t>
            </a:r>
            <a:r>
              <a:rPr dirty="0" spc="-40"/>
              <a:t> </a:t>
            </a:r>
            <a:r>
              <a:rPr dirty="0"/>
              <a:t>из</a:t>
            </a:r>
            <a:r>
              <a:rPr dirty="0" spc="-35"/>
              <a:t> </a:t>
            </a:r>
            <a:r>
              <a:rPr dirty="0"/>
              <a:t>Тбилиси</a:t>
            </a:r>
            <a:r>
              <a:rPr dirty="0" spc="-35"/>
              <a:t> </a:t>
            </a:r>
            <a:r>
              <a:rPr dirty="0"/>
              <a:t>на</a:t>
            </a:r>
            <a:r>
              <a:rPr dirty="0" spc="375"/>
              <a:t> </a:t>
            </a:r>
            <a:r>
              <a:rPr dirty="0" spc="-10"/>
              <a:t>Урал»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8322" y="1207155"/>
            <a:ext cx="7487284" cy="450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0" marR="142240" indent="31051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Управляющим</a:t>
            </a:r>
            <a:r>
              <a:rPr dirty="0" sz="1400" spc="3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объединённым</a:t>
            </a:r>
            <a:r>
              <a:rPr dirty="0" sz="1400" spc="335" b="1">
                <a:latin typeface="Times New Roman"/>
                <a:cs typeface="Times New Roman"/>
              </a:rPr>
              <a:t>  </a:t>
            </a:r>
            <a:r>
              <a:rPr dirty="0" sz="1400" spc="40" b="1">
                <a:latin typeface="Times New Roman"/>
                <a:cs typeface="Times New Roman"/>
              </a:rPr>
              <a:t>тр</a:t>
            </a:r>
            <a:r>
              <a:rPr dirty="0" sz="1400" spc="45" b="1">
                <a:latin typeface="Times New Roman"/>
                <a:cs typeface="Times New Roman"/>
              </a:rPr>
              <a:t>ес</a:t>
            </a:r>
            <a:r>
              <a:rPr dirty="0" sz="1400" spc="40" b="1">
                <a:latin typeface="Times New Roman"/>
                <a:cs typeface="Times New Roman"/>
              </a:rPr>
              <a:t>т</a:t>
            </a:r>
            <a:r>
              <a:rPr dirty="0" sz="1400" spc="-415" b="1">
                <a:latin typeface="Times New Roman"/>
                <a:cs typeface="Times New Roman"/>
              </a:rPr>
              <a:t>о</a:t>
            </a:r>
            <a:r>
              <a:rPr dirty="0" baseline="7936" sz="2100" spc="225" b="1">
                <a:latin typeface="Times New Roman"/>
                <a:cs typeface="Times New Roman"/>
              </a:rPr>
              <a:t>.</a:t>
            </a:r>
            <a:r>
              <a:rPr dirty="0" sz="1400" spc="45" b="1">
                <a:latin typeface="Times New Roman"/>
                <a:cs typeface="Times New Roman"/>
              </a:rPr>
              <a:t>м</a:t>
            </a:r>
            <a:r>
              <a:rPr dirty="0" sz="1400" spc="33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«Вахрушевуголь»</a:t>
            </a:r>
            <a:r>
              <a:rPr dirty="0" sz="1400" spc="3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33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месторождением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г.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Волчанске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назначили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Валерьяна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Порфирьевича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Гогия.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родился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1908</a:t>
            </a:r>
            <a:r>
              <a:rPr dirty="0" sz="1400" spc="34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году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селе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Катенети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Селакского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района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Грузии.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1937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окончил</a:t>
            </a:r>
            <a:r>
              <a:rPr dirty="0" sz="1400" spc="1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Тбилисский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горный </a:t>
            </a:r>
            <a:r>
              <a:rPr dirty="0" sz="1400" b="1">
                <a:latin typeface="Times New Roman"/>
                <a:cs typeface="Times New Roman"/>
              </a:rPr>
              <a:t>институт</a:t>
            </a:r>
            <a:r>
              <a:rPr dirty="0" sz="1400" spc="18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8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получил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специальность</a:t>
            </a:r>
            <a:r>
              <a:rPr dirty="0" sz="1400" spc="18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горного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инженера-</a:t>
            </a:r>
            <a:r>
              <a:rPr dirty="0" sz="1400" b="1">
                <a:latin typeface="Times New Roman"/>
                <a:cs typeface="Times New Roman"/>
              </a:rPr>
              <a:t>эксплуатационника.</a:t>
            </a:r>
            <a:r>
              <a:rPr dirty="0" sz="1400" spc="180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После </a:t>
            </a:r>
            <a:r>
              <a:rPr dirty="0" sz="1400" b="1">
                <a:latin typeface="Times New Roman"/>
                <a:cs typeface="Times New Roman"/>
              </a:rPr>
              <a:t>окончания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института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работал</a:t>
            </a:r>
            <a:r>
              <a:rPr dirty="0" sz="1400" spc="4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шахтах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Донбасса.</a:t>
            </a:r>
            <a:r>
              <a:rPr dirty="0" sz="1400" spc="4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время</a:t>
            </a:r>
            <a:r>
              <a:rPr dirty="0" sz="1400" spc="4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эвакуации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39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октябре </a:t>
            </a:r>
            <a:r>
              <a:rPr dirty="0" sz="1400" b="1">
                <a:latin typeface="Times New Roman"/>
                <a:cs typeface="Times New Roman"/>
              </a:rPr>
              <a:t>1941</a:t>
            </a:r>
            <a:r>
              <a:rPr dirty="0" sz="1400" spc="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года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направлен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Урал</a:t>
            </a:r>
            <a:r>
              <a:rPr dirty="0" sz="1400" spc="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трест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«Богословуголь».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разрезах</a:t>
            </a:r>
            <a:r>
              <a:rPr dirty="0" sz="1400" spc="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треста</a:t>
            </a:r>
            <a:r>
              <a:rPr dirty="0" sz="1400" spc="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занимал </a:t>
            </a:r>
            <a:r>
              <a:rPr dirty="0" sz="1400" b="1">
                <a:latin typeface="Times New Roman"/>
                <a:cs typeface="Times New Roman"/>
              </a:rPr>
              <a:t>руководящие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должности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начальника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Второго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Первого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разрезов,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также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парторга</a:t>
            </a:r>
            <a:r>
              <a:rPr dirty="0" sz="1400" spc="3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ЦК </a:t>
            </a:r>
            <a:r>
              <a:rPr dirty="0" sz="1400" b="1">
                <a:latin typeface="Times New Roman"/>
                <a:cs typeface="Times New Roman"/>
              </a:rPr>
              <a:t>Вскрышного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управления.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февраля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1948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года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секретарь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Карпинского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горкома </a:t>
            </a:r>
            <a:r>
              <a:rPr dirty="0" sz="1400" b="1">
                <a:latin typeface="Times New Roman"/>
                <a:cs typeface="Times New Roman"/>
              </a:rPr>
              <a:t>ВКП(б).</a:t>
            </a:r>
            <a:r>
              <a:rPr dirty="0" sz="1400" spc="4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марте</a:t>
            </a:r>
            <a:r>
              <a:rPr dirty="0" sz="1400" spc="4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1949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года</a:t>
            </a:r>
            <a:r>
              <a:rPr dirty="0" sz="1400" spc="4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назначен</a:t>
            </a:r>
            <a:r>
              <a:rPr dirty="0" sz="1400" spc="4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управляющим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трестом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«Волчанскуголь». </a:t>
            </a:r>
            <a:r>
              <a:rPr dirty="0" sz="1400" b="1">
                <a:latin typeface="Times New Roman"/>
                <a:cs typeface="Times New Roman"/>
              </a:rPr>
              <a:t>Новый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управляющий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круто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взялся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механизацию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производственных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процессов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на </a:t>
            </a:r>
            <a:r>
              <a:rPr dirty="0" sz="1400" b="1">
                <a:latin typeface="Times New Roman"/>
                <a:cs typeface="Times New Roman"/>
              </a:rPr>
              <a:t>угольных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b="1">
                <a:latin typeface="Times New Roman"/>
                <a:cs typeface="Times New Roman"/>
              </a:rPr>
              <a:t>разрезах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b="1">
                <a:latin typeface="Times New Roman"/>
                <a:cs typeface="Times New Roman"/>
              </a:rPr>
              <a:t>техническое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b="1">
                <a:latin typeface="Times New Roman"/>
                <a:cs typeface="Times New Roman"/>
              </a:rPr>
              <a:t>переоснащение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b="1">
                <a:latin typeface="Times New Roman"/>
                <a:cs typeface="Times New Roman"/>
              </a:rPr>
              <a:t>производства.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220" b="1">
                <a:latin typeface="Times New Roman"/>
                <a:cs typeface="Times New Roman"/>
              </a:rPr>
              <a:t>   </a:t>
            </a:r>
            <a:r>
              <a:rPr dirty="0" sz="1400" spc="-10" b="1">
                <a:latin typeface="Times New Roman"/>
                <a:cs typeface="Times New Roman"/>
              </a:rPr>
              <a:t>смену </a:t>
            </a:r>
            <a:r>
              <a:rPr dirty="0" sz="1400" b="1">
                <a:latin typeface="Times New Roman"/>
                <a:cs typeface="Times New Roman"/>
              </a:rPr>
              <a:t>выработанным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разрезам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№1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№4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строились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новые.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1954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вошёл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484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строй </a:t>
            </a:r>
            <a:r>
              <a:rPr dirty="0" sz="1400" b="1">
                <a:latin typeface="Times New Roman"/>
                <a:cs typeface="Times New Roman"/>
              </a:rPr>
              <a:t>действующих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разрезов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№3,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0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1954-</a:t>
            </a:r>
            <a:r>
              <a:rPr dirty="0" sz="1400" b="1">
                <a:latin typeface="Times New Roman"/>
                <a:cs typeface="Times New Roman"/>
              </a:rPr>
              <a:t>м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№5,</a:t>
            </a:r>
            <a:r>
              <a:rPr dirty="0" sz="1400" spc="1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1956-</a:t>
            </a:r>
            <a:r>
              <a:rPr dirty="0" sz="1400" b="1">
                <a:latin typeface="Times New Roman"/>
                <a:cs typeface="Times New Roman"/>
              </a:rPr>
              <a:t>м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№6.</a:t>
            </a:r>
            <a:r>
              <a:rPr dirty="0" sz="1400" spc="1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этом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же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году </a:t>
            </a:r>
            <a:r>
              <a:rPr dirty="0" sz="1400" b="1">
                <a:latin typeface="Times New Roman"/>
                <a:cs typeface="Times New Roman"/>
              </a:rPr>
              <a:t>начала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работать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Центральная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обогатительная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фабрика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(ЦОФ),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1,5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раза</a:t>
            </a:r>
            <a:r>
              <a:rPr dirty="0" sz="1400" spc="1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снижающая </a:t>
            </a:r>
            <a:r>
              <a:rPr dirty="0" sz="1400" b="1">
                <a:latin typeface="Times New Roman"/>
                <a:cs typeface="Times New Roman"/>
              </a:rPr>
              <a:t>зольность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волчанского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угля.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Однако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ЦОФ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имела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серьёзный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недостаток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сухое </a:t>
            </a:r>
            <a:r>
              <a:rPr dirty="0" sz="1400" b="1">
                <a:latin typeface="Times New Roman"/>
                <a:cs typeface="Times New Roman"/>
              </a:rPr>
              <a:t>пылеудаление.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связи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этим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оказались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буквально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заваленными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угольной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пылью </a:t>
            </a:r>
            <a:r>
              <a:rPr dirty="0" sz="1400" b="1">
                <a:latin typeface="Times New Roman"/>
                <a:cs typeface="Times New Roman"/>
              </a:rPr>
              <a:t>промплощадка</a:t>
            </a:r>
            <a:r>
              <a:rPr dirty="0" sz="1400" spc="1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разреза,</a:t>
            </a:r>
            <a:r>
              <a:rPr dirty="0" sz="1400" spc="1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окружающий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ЦОФ</a:t>
            </a:r>
            <a:r>
              <a:rPr dirty="0" sz="1400" spc="1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лесной</a:t>
            </a:r>
            <a:r>
              <a:rPr dirty="0" sz="1400" spc="1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массив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даже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близлежащая</a:t>
            </a:r>
            <a:r>
              <a:rPr dirty="0" sz="1400" spc="17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часть </a:t>
            </a:r>
            <a:r>
              <a:rPr dirty="0" sz="1400" b="1">
                <a:latin typeface="Times New Roman"/>
                <a:cs typeface="Times New Roman"/>
              </a:rPr>
              <a:t>посёлка.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лично,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вместе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со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spc="-20" b="1">
                <a:latin typeface="Times New Roman"/>
                <a:cs typeface="Times New Roman"/>
              </a:rPr>
              <a:t>специалистами-</a:t>
            </a:r>
            <a:r>
              <a:rPr dirty="0" sz="1400" b="1">
                <a:latin typeface="Times New Roman"/>
                <a:cs typeface="Times New Roman"/>
              </a:rPr>
              <a:t>обогатителями,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поехал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8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Коркино </a:t>
            </a:r>
            <a:r>
              <a:rPr dirty="0" sz="1400" b="1">
                <a:latin typeface="Times New Roman"/>
                <a:cs typeface="Times New Roman"/>
              </a:rPr>
              <a:t>Челябинского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бассейна,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где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они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досконально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изучили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способ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мокрого</a:t>
            </a:r>
            <a:r>
              <a:rPr dirty="0" sz="1400" spc="9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пылеподавления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Коркинской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ЦОФ.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Вернувшись,</a:t>
            </a:r>
            <a:r>
              <a:rPr dirty="0" sz="1400" spc="3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срочно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мобилизовал</a:t>
            </a:r>
            <a:r>
              <a:rPr dirty="0" sz="1400" spc="3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весь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коллектив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ЦОФ</a:t>
            </a:r>
            <a:r>
              <a:rPr dirty="0" sz="1400" spc="350" b="1">
                <a:latin typeface="Times New Roman"/>
                <a:cs typeface="Times New Roman"/>
              </a:rPr>
              <a:t> </a:t>
            </a:r>
            <a:r>
              <a:rPr dirty="0" sz="1400" spc="-50" b="1">
                <a:latin typeface="Times New Roman"/>
                <a:cs typeface="Times New Roman"/>
              </a:rPr>
              <a:t>и </a:t>
            </a:r>
            <a:r>
              <a:rPr dirty="0" sz="1400" b="1">
                <a:latin typeface="Times New Roman"/>
                <a:cs typeface="Times New Roman"/>
              </a:rPr>
              <a:t>разреза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№3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поочерёдное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переоборудование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мокрое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пылеудаление.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8198" y="849022"/>
            <a:ext cx="7223125" cy="407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9941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Одновременно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горными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работами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Гогия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В.П.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взялся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за</a:t>
            </a:r>
            <a:r>
              <a:rPr dirty="0" sz="1400" spc="240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преобразование 17-</a:t>
            </a:r>
            <a:r>
              <a:rPr dirty="0" sz="1400" b="1">
                <a:latin typeface="Times New Roman"/>
                <a:cs typeface="Times New Roman"/>
              </a:rPr>
              <a:t>тысячного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посёлка,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пообещав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снести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все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бараки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сделать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из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Волчанки</a:t>
            </a:r>
            <a:r>
              <a:rPr dirty="0" sz="1400" spc="7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«маленький </a:t>
            </a:r>
            <a:r>
              <a:rPr dirty="0" sz="1400" b="1">
                <a:latin typeface="Times New Roman"/>
                <a:cs typeface="Times New Roman"/>
              </a:rPr>
              <a:t>Тбилиси».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начались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грандиозные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преобразования.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Северную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южную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части</a:t>
            </a:r>
            <a:r>
              <a:rPr dirty="0" sz="1400" spc="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посёлка </a:t>
            </a:r>
            <a:r>
              <a:rPr dirty="0" sz="1400" b="1">
                <a:latin typeface="Times New Roman"/>
                <a:cs typeface="Times New Roman"/>
              </a:rPr>
              <a:t>связало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трамвайное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сообщение,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трамвайная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линия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была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проложена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3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38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соседнего </a:t>
            </a:r>
            <a:r>
              <a:rPr dirty="0" sz="1400" b="1">
                <a:latin typeface="Times New Roman"/>
                <a:cs typeface="Times New Roman"/>
              </a:rPr>
              <a:t>Карпинска.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обоих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частях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посёлка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построили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прекрасные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Дворцы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культуры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spc="-50" b="1">
                <a:latin typeface="Times New Roman"/>
                <a:cs typeface="Times New Roman"/>
              </a:rPr>
              <a:t>с </a:t>
            </a:r>
            <a:r>
              <a:rPr dirty="0" sz="1400" b="1">
                <a:latin typeface="Times New Roman"/>
                <a:cs typeface="Times New Roman"/>
              </a:rPr>
              <a:t>прилегающим</a:t>
            </a:r>
            <a:r>
              <a:rPr dirty="0" sz="1400" spc="4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живописными</a:t>
            </a:r>
            <a:r>
              <a:rPr dirty="0" sz="1400" spc="4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парками</a:t>
            </a:r>
            <a:r>
              <a:rPr dirty="0" sz="1400" spc="4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4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открытым</a:t>
            </a:r>
            <a:r>
              <a:rPr dirty="0" sz="1400" spc="4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бассейном.</a:t>
            </a:r>
            <a:r>
              <a:rPr dirty="0" sz="1400" spc="4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Строились</a:t>
            </a:r>
            <a:r>
              <a:rPr dirty="0" sz="1400" spc="49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школы, </a:t>
            </a:r>
            <a:r>
              <a:rPr dirty="0" sz="1400" b="1">
                <a:latin typeface="Times New Roman"/>
                <a:cs typeface="Times New Roman"/>
              </a:rPr>
              <a:t>детские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сады,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магазины.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Жилые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дома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возводились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целыми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улицами,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которые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сразу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же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50" b="1">
                <a:latin typeface="Times New Roman"/>
                <a:cs typeface="Times New Roman"/>
              </a:rPr>
              <a:t>и </a:t>
            </a:r>
            <a:r>
              <a:rPr dirty="0" sz="1400" b="1">
                <a:latin typeface="Times New Roman"/>
                <a:cs typeface="Times New Roman"/>
              </a:rPr>
              <a:t>асфальтировались,</a:t>
            </a:r>
            <a:r>
              <a:rPr dirty="0" sz="1400" spc="1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благоустраивались</a:t>
            </a:r>
            <a:r>
              <a:rPr dirty="0" sz="1400" spc="1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дворы</a:t>
            </a:r>
            <a:r>
              <a:rPr dirty="0" sz="1400" spc="1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детские</a:t>
            </a:r>
            <a:r>
              <a:rPr dirty="0" sz="1400" spc="1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площадки..</a:t>
            </a:r>
            <a:r>
              <a:rPr dirty="0" sz="1400" spc="1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Вскоре</a:t>
            </a:r>
            <a:r>
              <a:rPr dirty="0" sz="1400" spc="14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появились </a:t>
            </a:r>
            <a:r>
              <a:rPr dirty="0" sz="1400" b="1">
                <a:latin typeface="Times New Roman"/>
                <a:cs typeface="Times New Roman"/>
              </a:rPr>
              <a:t>парки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цветники,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аллеи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скульптуры,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бассейны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фонтаны.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1967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под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звуки </a:t>
            </a:r>
            <a:r>
              <a:rPr dirty="0" sz="1400" b="1">
                <a:latin typeface="Times New Roman"/>
                <a:cs typeface="Times New Roman"/>
              </a:rPr>
              <a:t>духового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оркестра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Гогия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снёс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последний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барак.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Все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семьи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из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бараков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были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переселены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0" b="1">
                <a:latin typeface="Times New Roman"/>
                <a:cs typeface="Times New Roman"/>
              </a:rPr>
              <a:t>в </a:t>
            </a:r>
            <a:r>
              <a:rPr dirty="0" sz="1400" b="1">
                <a:latin typeface="Times New Roman"/>
                <a:cs typeface="Times New Roman"/>
              </a:rPr>
              <a:t>благоустроенные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квартиры.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Все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от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мала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велика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участвовали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озеленении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посёлка, </a:t>
            </a:r>
            <a:r>
              <a:rPr dirty="0" sz="1400" b="1">
                <a:latin typeface="Times New Roman"/>
                <a:cs typeface="Times New Roman"/>
              </a:rPr>
              <a:t>не</a:t>
            </a:r>
            <a:r>
              <a:rPr dirty="0" sz="1400" spc="15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один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десяток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ёлочек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посадил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сам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Валерьян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Порфирьевич,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некоторые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из</a:t>
            </a:r>
            <a:r>
              <a:rPr dirty="0" sz="1400" spc="155" b="1">
                <a:latin typeface="Times New Roman"/>
                <a:cs typeface="Times New Roman"/>
              </a:rPr>
              <a:t>  </a:t>
            </a:r>
            <a:r>
              <a:rPr dirty="0" sz="1400" spc="-25" b="1">
                <a:latin typeface="Times New Roman"/>
                <a:cs typeface="Times New Roman"/>
              </a:rPr>
              <a:t>ни </a:t>
            </a:r>
            <a:r>
              <a:rPr dirty="0" sz="1400" b="1">
                <a:latin typeface="Times New Roman"/>
                <a:cs typeface="Times New Roman"/>
              </a:rPr>
              <a:t>сохранились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сих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пор.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1956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рабочий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посёлок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Волчанка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насчитывал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уже</a:t>
            </a:r>
            <a:r>
              <a:rPr dirty="0" sz="1400" spc="8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около </a:t>
            </a:r>
            <a:r>
              <a:rPr dirty="0" sz="1400" b="1">
                <a:latin typeface="Times New Roman"/>
                <a:cs typeface="Times New Roman"/>
              </a:rPr>
              <a:t>30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тыс.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жителей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преобразован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город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Волчанск.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1962</a:t>
            </a:r>
            <a:r>
              <a:rPr dirty="0" sz="1400" spc="1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г.</a:t>
            </a:r>
            <a:r>
              <a:rPr dirty="0" sz="1400" spc="1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Волчанск</a:t>
            </a:r>
            <a:r>
              <a:rPr dirty="0" sz="1400" spc="1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занял </a:t>
            </a:r>
            <a:r>
              <a:rPr dirty="0" sz="1400" b="1">
                <a:latin typeface="Times New Roman"/>
                <a:cs typeface="Times New Roman"/>
              </a:rPr>
              <a:t>первое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место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Свердловской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области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благоустройству</a:t>
            </a:r>
            <a:r>
              <a:rPr dirty="0" sz="1400" spc="23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озеленению.</a:t>
            </a:r>
            <a:r>
              <a:rPr dirty="0" sz="1400" spc="229" b="1">
                <a:latin typeface="Times New Roman"/>
                <a:cs typeface="Times New Roman"/>
              </a:rPr>
              <a:t>  </a:t>
            </a:r>
            <a:r>
              <a:rPr dirty="0" sz="1400" spc="-25" b="1">
                <a:latin typeface="Times New Roman"/>
                <a:cs typeface="Times New Roman"/>
              </a:rPr>
              <a:t>Так </a:t>
            </a:r>
            <a:r>
              <a:rPr dirty="0" sz="1400" spc="-10" b="1">
                <a:latin typeface="Times New Roman"/>
                <a:cs typeface="Times New Roman"/>
              </a:rPr>
              <a:t>осуществилась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мечта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Валерьяна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Порфирьевича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Гогия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«маленьком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Тбилиси».</a:t>
            </a:r>
            <a:r>
              <a:rPr dirty="0" sz="1400" spc="-10" b="1">
                <a:latin typeface="Times New Roman"/>
                <a:cs typeface="Times New Roman"/>
              </a:rPr>
              <a:t> Добрым </a:t>
            </a:r>
            <a:r>
              <a:rPr dirty="0" sz="1400" b="1">
                <a:latin typeface="Times New Roman"/>
                <a:cs typeface="Times New Roman"/>
              </a:rPr>
              <a:t>словом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вспоминают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волчанцы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В.П.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Гогия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как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неугомонного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руководителя;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1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сих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пор </a:t>
            </a:r>
            <a:r>
              <a:rPr dirty="0" sz="1400" b="1">
                <a:latin typeface="Times New Roman"/>
                <a:cs typeface="Times New Roman"/>
              </a:rPr>
              <a:t>рассказывают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нём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немало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былей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легенд,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ставшим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для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волчанцев</a:t>
            </a:r>
            <a:r>
              <a:rPr dirty="0" sz="1400" spc="130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эталоном справедливости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порядка.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Его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именем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названа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площадь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южной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части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Волчанска.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70" rIns="0" bIns="0" rtlCol="0" vert="horz">
            <a:spAutoFit/>
          </a:bodyPr>
          <a:lstStyle/>
          <a:p>
            <a:pPr marL="119951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Личный</a:t>
            </a:r>
            <a:r>
              <a:rPr dirty="0" sz="2000" spc="-30"/>
              <a:t> </a:t>
            </a:r>
            <a:r>
              <a:rPr dirty="0" sz="2000"/>
              <a:t>листок</a:t>
            </a:r>
            <a:r>
              <a:rPr dirty="0" sz="2000" spc="-25"/>
              <a:t> </a:t>
            </a:r>
            <a:r>
              <a:rPr dirty="0" sz="2000"/>
              <a:t>по</a:t>
            </a:r>
            <a:r>
              <a:rPr dirty="0" sz="2000" spc="-30"/>
              <a:t> </a:t>
            </a:r>
            <a:r>
              <a:rPr dirty="0" sz="2000"/>
              <a:t>учету</a:t>
            </a:r>
            <a:r>
              <a:rPr dirty="0" sz="2000" spc="-25"/>
              <a:t> </a:t>
            </a:r>
            <a:r>
              <a:rPr dirty="0" sz="2000"/>
              <a:t>кадров</a:t>
            </a:r>
            <a:r>
              <a:rPr dirty="0" sz="2000" spc="-25"/>
              <a:t> </a:t>
            </a:r>
            <a:r>
              <a:rPr dirty="0" sz="2000"/>
              <a:t>Гогия</a:t>
            </a:r>
            <a:r>
              <a:rPr dirty="0" sz="2000" spc="-30"/>
              <a:t> </a:t>
            </a:r>
            <a:r>
              <a:rPr dirty="0" sz="2000"/>
              <a:t>В.П.</a:t>
            </a:r>
            <a:r>
              <a:rPr dirty="0" sz="2000" spc="-25"/>
              <a:t> </a:t>
            </a:r>
            <a:r>
              <a:rPr dirty="0" sz="2000"/>
              <a:t>1942</a:t>
            </a:r>
            <a:r>
              <a:rPr dirty="0" sz="2000" spc="-30"/>
              <a:t> </a:t>
            </a:r>
            <a:r>
              <a:rPr dirty="0" sz="2000" spc="-25"/>
              <a:t>год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235740" y="6270193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1525" marR="5080" indent="-202946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27.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268-</a:t>
            </a:r>
            <a:r>
              <a:rPr dirty="0" sz="1400" spc="-20" b="1">
                <a:latin typeface="Times New Roman"/>
                <a:cs typeface="Times New Roman"/>
              </a:rPr>
              <a:t>269.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44" y="857232"/>
            <a:ext cx="3714775" cy="528641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5812" y="857232"/>
            <a:ext cx="3743325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125" rIns="0" bIns="0" rtlCol="0" vert="horz">
            <a:spAutoFit/>
          </a:bodyPr>
          <a:lstStyle/>
          <a:p>
            <a:pPr marL="308229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Характеристика</a:t>
            </a:r>
            <a:r>
              <a:rPr dirty="0" sz="2000" spc="-45"/>
              <a:t> </a:t>
            </a:r>
            <a:r>
              <a:rPr dirty="0" sz="2000"/>
              <a:t>Гогия</a:t>
            </a:r>
            <a:r>
              <a:rPr dirty="0" sz="2000" spc="-35"/>
              <a:t> </a:t>
            </a:r>
            <a:r>
              <a:rPr dirty="0" sz="2000" spc="-20"/>
              <a:t>В.П.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950126" y="6305905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4720" marR="5080" indent="-21926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27.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278.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987" y="714355"/>
            <a:ext cx="4500587" cy="55388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9866" rIns="0" bIns="0" rtlCol="0" vert="horz">
            <a:spAutoFit/>
          </a:bodyPr>
          <a:lstStyle/>
          <a:p>
            <a:pPr marL="76390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Направление</a:t>
            </a:r>
            <a:r>
              <a:rPr dirty="0" sz="2000" spc="440"/>
              <a:t> </a:t>
            </a:r>
            <a:r>
              <a:rPr dirty="0" sz="2000"/>
              <a:t>на</a:t>
            </a:r>
            <a:r>
              <a:rPr dirty="0" sz="2000" spc="-25"/>
              <a:t> </a:t>
            </a:r>
            <a:r>
              <a:rPr dirty="0" sz="2000"/>
              <a:t>работу</a:t>
            </a:r>
            <a:r>
              <a:rPr dirty="0" sz="2000" spc="-30"/>
              <a:t> </a:t>
            </a:r>
            <a:r>
              <a:rPr dirty="0" sz="2000"/>
              <a:t>в</a:t>
            </a:r>
            <a:r>
              <a:rPr dirty="0" sz="2000" spc="-25"/>
              <a:t> </a:t>
            </a:r>
            <a:r>
              <a:rPr dirty="0" sz="2000"/>
              <a:t>трест</a:t>
            </a:r>
            <a:r>
              <a:rPr dirty="0" sz="2000" spc="-30"/>
              <a:t> </a:t>
            </a:r>
            <a:r>
              <a:rPr dirty="0" sz="2000" spc="-10"/>
              <a:t>«Богословуголь»</a:t>
            </a:r>
            <a:r>
              <a:rPr dirty="0" sz="2000" spc="-25"/>
              <a:t> </a:t>
            </a:r>
            <a:r>
              <a:rPr dirty="0" sz="2000"/>
              <a:t>Гогия</a:t>
            </a:r>
            <a:r>
              <a:rPr dirty="0" sz="2000" spc="-30"/>
              <a:t> </a:t>
            </a:r>
            <a:r>
              <a:rPr dirty="0" sz="2000"/>
              <a:t>В.П.</a:t>
            </a:r>
            <a:r>
              <a:rPr dirty="0" sz="2000" spc="-25"/>
              <a:t> </a:t>
            </a:r>
            <a:r>
              <a:rPr dirty="0" sz="2000"/>
              <a:t>1942</a:t>
            </a:r>
            <a:r>
              <a:rPr dirty="0" sz="2000" spc="-30"/>
              <a:t> </a:t>
            </a:r>
            <a:r>
              <a:rPr dirty="0" sz="2000" spc="-25"/>
              <a:t>год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485770" y="6198768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4720" marR="5080" indent="-21926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27.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270.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2537" y="1214422"/>
            <a:ext cx="6572300" cy="48577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4623" rIns="0" bIns="0" rtlCol="0" vert="horz">
            <a:spAutoFit/>
          </a:bodyPr>
          <a:lstStyle/>
          <a:p>
            <a:pPr algn="ctr" marL="18669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Выписка</a:t>
            </a:r>
            <a:r>
              <a:rPr dirty="0" sz="2000" spc="-25"/>
              <a:t> </a:t>
            </a:r>
            <a:r>
              <a:rPr dirty="0" sz="2000"/>
              <a:t>из</a:t>
            </a:r>
            <a:r>
              <a:rPr dirty="0" sz="2000" spc="-25"/>
              <a:t> </a:t>
            </a:r>
            <a:r>
              <a:rPr dirty="0" sz="2000"/>
              <a:t>приказа</a:t>
            </a:r>
            <a:r>
              <a:rPr dirty="0" sz="2000" spc="-20"/>
              <a:t> </a:t>
            </a:r>
            <a:r>
              <a:rPr dirty="0" sz="2000"/>
              <a:t>по</a:t>
            </a:r>
            <a:r>
              <a:rPr dirty="0" sz="2000" spc="-25"/>
              <a:t> </a:t>
            </a:r>
            <a:r>
              <a:rPr dirty="0" sz="2000"/>
              <a:t>тресту</a:t>
            </a:r>
            <a:r>
              <a:rPr dirty="0" sz="2000" spc="-20"/>
              <a:t> </a:t>
            </a:r>
            <a:r>
              <a:rPr dirty="0" sz="2000" spc="-10"/>
              <a:t>«Богословуголь»</a:t>
            </a:r>
            <a:r>
              <a:rPr dirty="0" sz="2000" spc="-25"/>
              <a:t> </a:t>
            </a:r>
            <a:r>
              <a:rPr dirty="0" sz="2000"/>
              <a:t>№</a:t>
            </a:r>
            <a:r>
              <a:rPr dirty="0" sz="2000" spc="-20"/>
              <a:t> </a:t>
            </a:r>
            <a:r>
              <a:rPr dirty="0" sz="2000"/>
              <a:t>32</a:t>
            </a:r>
            <a:r>
              <a:rPr dirty="0" sz="2000" spc="-25"/>
              <a:t> </a:t>
            </a:r>
            <a:r>
              <a:rPr dirty="0" sz="2000"/>
              <a:t>от</a:t>
            </a:r>
            <a:r>
              <a:rPr dirty="0" sz="2000" spc="-25"/>
              <a:t> </a:t>
            </a:r>
            <a:r>
              <a:rPr dirty="0" sz="2000"/>
              <a:t>03.02.1942</a:t>
            </a:r>
            <a:r>
              <a:rPr dirty="0" sz="2000" spc="-20"/>
              <a:t> </a:t>
            </a:r>
            <a:r>
              <a:rPr dirty="0" sz="2000" spc="-25"/>
              <a:t>г.</a:t>
            </a:r>
            <a:endParaRPr sz="2000"/>
          </a:p>
          <a:p>
            <a:pPr algn="ctr" marL="187325">
              <a:lnSpc>
                <a:spcPct val="100000"/>
              </a:lnSpc>
            </a:pPr>
            <a:r>
              <a:rPr dirty="0" sz="2000"/>
              <a:t>«О</a:t>
            </a:r>
            <a:r>
              <a:rPr dirty="0" sz="2000" spc="-45"/>
              <a:t> </a:t>
            </a:r>
            <a:r>
              <a:rPr dirty="0" sz="2000"/>
              <a:t>назначении</a:t>
            </a:r>
            <a:r>
              <a:rPr dirty="0" sz="2000" spc="-40"/>
              <a:t> </a:t>
            </a:r>
            <a:r>
              <a:rPr dirty="0" sz="2000"/>
              <a:t>заместителем</a:t>
            </a:r>
            <a:r>
              <a:rPr dirty="0" sz="2000" spc="-45"/>
              <a:t> </a:t>
            </a:r>
            <a:r>
              <a:rPr dirty="0" sz="2000"/>
              <a:t>главного</a:t>
            </a:r>
            <a:r>
              <a:rPr dirty="0" sz="2000" spc="-40"/>
              <a:t> </a:t>
            </a:r>
            <a:r>
              <a:rPr dirty="0" sz="2000"/>
              <a:t>инженера</a:t>
            </a:r>
            <a:r>
              <a:rPr dirty="0" sz="2000" spc="-50"/>
              <a:t> </a:t>
            </a:r>
            <a:r>
              <a:rPr dirty="0" sz="2000"/>
              <a:t>разреза</a:t>
            </a:r>
            <a:r>
              <a:rPr dirty="0" sz="2000" spc="-40"/>
              <a:t> </a:t>
            </a:r>
            <a:r>
              <a:rPr dirty="0" sz="2000"/>
              <a:t>№</a:t>
            </a:r>
            <a:r>
              <a:rPr dirty="0" sz="2000" spc="-45"/>
              <a:t> </a:t>
            </a:r>
            <a:r>
              <a:rPr dirty="0" sz="2000" spc="-25"/>
              <a:t>1»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307179" y="6198768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4720" marR="5080" indent="-21926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27.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271.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785" y="1285862"/>
            <a:ext cx="6881990" cy="4660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198" y="461769"/>
            <a:ext cx="78403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latin typeface="Times New Roman"/>
                <a:cs typeface="Times New Roman"/>
              </a:rPr>
              <a:t>Гончаров</a:t>
            </a:r>
            <a:r>
              <a:rPr dirty="0" sz="2000" spc="36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Александр</a:t>
            </a:r>
            <a:r>
              <a:rPr dirty="0" sz="2000" spc="37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Николаевич</a:t>
            </a:r>
            <a:r>
              <a:rPr dirty="0" sz="2000" spc="37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–</a:t>
            </a:r>
            <a:r>
              <a:rPr dirty="0" sz="2000" spc="36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«…с</a:t>
            </a:r>
            <a:r>
              <a:rPr dirty="0" sz="2000" spc="37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12</a:t>
            </a:r>
            <a:r>
              <a:rPr dirty="0" sz="2000" spc="37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лет</a:t>
            </a:r>
            <a:r>
              <a:rPr dirty="0" sz="2000" spc="36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коногон</a:t>
            </a:r>
            <a:r>
              <a:rPr dirty="0" sz="2000" spc="37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в</a:t>
            </a:r>
            <a:r>
              <a:rPr dirty="0" sz="2000" spc="370" i="1">
                <a:latin typeface="Times New Roman"/>
                <a:cs typeface="Times New Roman"/>
              </a:rPr>
              <a:t> </a:t>
            </a:r>
            <a:r>
              <a:rPr dirty="0" sz="2000" spc="-10" i="1">
                <a:latin typeface="Times New Roman"/>
                <a:cs typeface="Times New Roman"/>
              </a:rPr>
              <a:t>шахте»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8198" y="1011716"/>
            <a:ext cx="7842250" cy="465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05765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4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1942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году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началась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добыча</a:t>
            </a:r>
            <a:r>
              <a:rPr dirty="0" sz="1600" spc="4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угля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разрезе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№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3,</a:t>
            </a:r>
            <a:r>
              <a:rPr dirty="0" sz="1600" spc="4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его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начальником</a:t>
            </a:r>
            <a:r>
              <a:rPr dirty="0" sz="1600" spc="470" b="1">
                <a:latin typeface="Times New Roman"/>
                <a:cs typeface="Times New Roman"/>
              </a:rPr>
              <a:t> </a:t>
            </a:r>
            <a:r>
              <a:rPr dirty="0" sz="1600" spc="-25" b="1">
                <a:latin typeface="Times New Roman"/>
                <a:cs typeface="Times New Roman"/>
              </a:rPr>
              <a:t>был </a:t>
            </a:r>
            <a:r>
              <a:rPr dirty="0" sz="1600" b="1">
                <a:latin typeface="Times New Roman"/>
                <a:cs typeface="Times New Roman"/>
              </a:rPr>
              <a:t>назначен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Гончаров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Александр</a:t>
            </a:r>
            <a:r>
              <a:rPr dirty="0" sz="1600" spc="114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Николаевич.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Родился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114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1909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году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114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селе</a:t>
            </a:r>
            <a:r>
              <a:rPr dirty="0" sz="1600" spc="11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Белозерово </a:t>
            </a:r>
            <a:r>
              <a:rPr dirty="0" sz="1600" b="1">
                <a:latin typeface="Times New Roman"/>
                <a:cs typeface="Times New Roman"/>
              </a:rPr>
              <a:t>Амурской</a:t>
            </a:r>
            <a:r>
              <a:rPr dirty="0" sz="1600" spc="10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области</a:t>
            </a:r>
            <a:r>
              <a:rPr dirty="0" sz="1600" spc="10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1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семье</a:t>
            </a:r>
            <a:r>
              <a:rPr dirty="0" sz="1600" spc="10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сельского</a:t>
            </a:r>
            <a:r>
              <a:rPr dirty="0" sz="1600" spc="1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рабочего.</a:t>
            </a:r>
            <a:r>
              <a:rPr dirty="0" sz="1600" spc="10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С</a:t>
            </a:r>
            <a:r>
              <a:rPr dirty="0" sz="1600" spc="1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12</a:t>
            </a:r>
            <a:r>
              <a:rPr dirty="0" sz="1600" spc="10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лет</a:t>
            </a:r>
            <a:r>
              <a:rPr dirty="0" sz="1600" spc="1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работал</a:t>
            </a:r>
            <a:r>
              <a:rPr dirty="0" sz="1600" spc="105" b="1">
                <a:latin typeface="Times New Roman"/>
                <a:cs typeface="Times New Roman"/>
              </a:rPr>
              <a:t>  </a:t>
            </a:r>
            <a:r>
              <a:rPr dirty="0" sz="1600" spc="-10" b="1">
                <a:latin typeface="Times New Roman"/>
                <a:cs typeface="Times New Roman"/>
              </a:rPr>
              <a:t>коногоном, </a:t>
            </a:r>
            <a:r>
              <a:rPr dirty="0" sz="1600" b="1">
                <a:latin typeface="Times New Roman"/>
                <a:cs typeface="Times New Roman"/>
              </a:rPr>
              <a:t>электриком,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электромонтером.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1930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году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был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принят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члены</a:t>
            </a:r>
            <a:r>
              <a:rPr dirty="0" sz="1600" spc="285" b="1">
                <a:latin typeface="Times New Roman"/>
                <a:cs typeface="Times New Roman"/>
              </a:rPr>
              <a:t>  </a:t>
            </a:r>
            <a:r>
              <a:rPr dirty="0" sz="1600" spc="-10" b="1">
                <a:latin typeface="Times New Roman"/>
                <a:cs typeface="Times New Roman"/>
              </a:rPr>
              <a:t>ВКП(б) </a:t>
            </a:r>
            <a:r>
              <a:rPr dirty="0" sz="1600" b="1">
                <a:latin typeface="Times New Roman"/>
                <a:cs typeface="Times New Roman"/>
              </a:rPr>
              <a:t>парторганизации</a:t>
            </a:r>
            <a:r>
              <a:rPr dirty="0" sz="1600" spc="5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треста</a:t>
            </a:r>
            <a:r>
              <a:rPr dirty="0" sz="1600" spc="6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«Краснолучголь»,</a:t>
            </a:r>
            <a:r>
              <a:rPr dirty="0" sz="1600" spc="6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6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этом</a:t>
            </a:r>
            <a:r>
              <a:rPr dirty="0" sz="1600" spc="6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же</a:t>
            </a:r>
            <a:r>
              <a:rPr dirty="0" sz="1600" spc="6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году</a:t>
            </a:r>
            <a:r>
              <a:rPr dirty="0" sz="1600" spc="5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ушел</a:t>
            </a:r>
            <a:r>
              <a:rPr dirty="0" sz="1600" spc="60" b="1">
                <a:latin typeface="Times New Roman"/>
                <a:cs typeface="Times New Roman"/>
              </a:rPr>
              <a:t>  </a:t>
            </a:r>
            <a:r>
              <a:rPr dirty="0" sz="1600" spc="-10" b="1">
                <a:latin typeface="Times New Roman"/>
                <a:cs typeface="Times New Roman"/>
              </a:rPr>
              <a:t>добровольцем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погранотряд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войск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НКВД.</a:t>
            </a:r>
            <a:r>
              <a:rPr dirty="0" sz="1600" spc="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С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1933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по</a:t>
            </a:r>
            <a:r>
              <a:rPr dirty="0" sz="1600" spc="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1941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гг.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работал</a:t>
            </a:r>
            <a:r>
              <a:rPr dirty="0" sz="1600" spc="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главным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механиком</a:t>
            </a:r>
            <a:r>
              <a:rPr dirty="0" sz="1600" spc="4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шахты</a:t>
            </a:r>
            <a:endParaRPr sz="1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№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151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треста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«Краснолучуголь».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1942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году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после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окончания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Краснолучинского </a:t>
            </a:r>
            <a:r>
              <a:rPr dirty="0" sz="1600" b="1">
                <a:latin typeface="Times New Roman"/>
                <a:cs typeface="Times New Roman"/>
              </a:rPr>
              <a:t>горного</a:t>
            </a:r>
            <a:r>
              <a:rPr dirty="0" sz="1600" spc="2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техникума</a:t>
            </a:r>
            <a:r>
              <a:rPr dirty="0" sz="1600" spc="2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он</a:t>
            </a:r>
            <a:r>
              <a:rPr dirty="0" sz="1600" spc="21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прибыл</a:t>
            </a:r>
            <a:r>
              <a:rPr dirty="0" sz="1600" spc="2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21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Карпинск</a:t>
            </a:r>
            <a:r>
              <a:rPr dirty="0" sz="1600" spc="2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и</a:t>
            </a:r>
            <a:r>
              <a:rPr dirty="0" sz="1600" spc="2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был</a:t>
            </a:r>
            <a:r>
              <a:rPr dirty="0" sz="1600" spc="21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назначен</a:t>
            </a:r>
            <a:r>
              <a:rPr dirty="0" sz="1600" spc="21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на</a:t>
            </a:r>
            <a:r>
              <a:rPr dirty="0" sz="1600" spc="215" b="1">
                <a:latin typeface="Times New Roman"/>
                <a:cs typeface="Times New Roman"/>
              </a:rPr>
              <a:t>  </a:t>
            </a:r>
            <a:r>
              <a:rPr dirty="0" sz="1600" spc="-10" b="1">
                <a:latin typeface="Times New Roman"/>
                <a:cs typeface="Times New Roman"/>
              </a:rPr>
              <a:t>должность </a:t>
            </a:r>
            <a:r>
              <a:rPr dirty="0" sz="1600" b="1">
                <a:latin typeface="Times New Roman"/>
                <a:cs typeface="Times New Roman"/>
              </a:rPr>
              <a:t>начальника</a:t>
            </a:r>
            <a:r>
              <a:rPr dirty="0" sz="1600" spc="3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разреза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№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3.</a:t>
            </a:r>
            <a:r>
              <a:rPr dirty="0" sz="1600" spc="3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Работая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этой</a:t>
            </a:r>
            <a:r>
              <a:rPr dirty="0" sz="1600" spc="3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должности,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он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организовал</a:t>
            </a:r>
            <a:r>
              <a:rPr dirty="0" sz="1600" spc="36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и</a:t>
            </a:r>
            <a:r>
              <a:rPr dirty="0" sz="1600" spc="37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ускорил </a:t>
            </a:r>
            <a:r>
              <a:rPr dirty="0" sz="1600" b="1">
                <a:latin typeface="Times New Roman"/>
                <a:cs typeface="Times New Roman"/>
              </a:rPr>
              <a:t>перевод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паровых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и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дизельных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экскаваторов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вскрыше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на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электрический</a:t>
            </a:r>
            <a:r>
              <a:rPr dirty="0" sz="1600" spc="2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привод, </a:t>
            </a:r>
            <a:r>
              <a:rPr dirty="0" sz="1600" b="1">
                <a:latin typeface="Times New Roman"/>
                <a:cs typeface="Times New Roman"/>
              </a:rPr>
              <a:t>который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был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завершён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1944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году.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марте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1945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года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Карпинске</a:t>
            </a:r>
            <a:r>
              <a:rPr dirty="0" sz="1600" spc="33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произошло </a:t>
            </a:r>
            <a:r>
              <a:rPr dirty="0" sz="1600" b="1">
                <a:latin typeface="Times New Roman"/>
                <a:cs typeface="Times New Roman"/>
              </a:rPr>
              <a:t>крупное</a:t>
            </a:r>
            <a:r>
              <a:rPr dirty="0" sz="1600" spc="8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ЧП.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результате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прорыва</a:t>
            </a:r>
            <a:r>
              <a:rPr dirty="0" sz="1600" spc="10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подземных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вод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были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затоплены</a:t>
            </a:r>
            <a:r>
              <a:rPr dirty="0" sz="1600" spc="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оба</a:t>
            </a:r>
            <a:r>
              <a:rPr dirty="0" sz="1600" spc="10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добычных </a:t>
            </a:r>
            <a:r>
              <a:rPr dirty="0" sz="1600" b="1">
                <a:latin typeface="Times New Roman"/>
                <a:cs typeface="Times New Roman"/>
              </a:rPr>
              <a:t>участка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Третьего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разреза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и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один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добычной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участок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Первого</a:t>
            </a:r>
            <a:r>
              <a:rPr dirty="0" sz="1600" spc="33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разреза.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суровых </a:t>
            </a:r>
            <a:r>
              <a:rPr dirty="0" sz="1600" b="1">
                <a:latin typeface="Times New Roman"/>
                <a:cs typeface="Times New Roman"/>
              </a:rPr>
              <a:t>условиях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военного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времени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это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грозило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серьёзными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последствиями.</a:t>
            </a:r>
            <a:r>
              <a:rPr dirty="0" sz="1600" spc="434" b="1">
                <a:latin typeface="Times New Roman"/>
                <a:cs typeface="Times New Roman"/>
              </a:rPr>
              <a:t>  </a:t>
            </a:r>
            <a:r>
              <a:rPr dirty="0" sz="1600" spc="-25" b="1">
                <a:latin typeface="Times New Roman"/>
                <a:cs typeface="Times New Roman"/>
              </a:rPr>
              <a:t>На </a:t>
            </a:r>
            <a:r>
              <a:rPr dirty="0" sz="1600" b="1">
                <a:latin typeface="Times New Roman"/>
                <a:cs typeface="Times New Roman"/>
              </a:rPr>
              <a:t>ликвидацию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этой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аварии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были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мобилизованы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все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людские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силы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и</a:t>
            </a:r>
            <a:r>
              <a:rPr dirty="0" sz="1600" spc="15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материальные </a:t>
            </a:r>
            <a:r>
              <a:rPr dirty="0" sz="1600" b="1">
                <a:latin typeface="Times New Roman"/>
                <a:cs typeface="Times New Roman"/>
              </a:rPr>
              <a:t>возможности</a:t>
            </a:r>
            <a:r>
              <a:rPr dirty="0" sz="1600" spc="3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города.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Аварию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в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кратчайшие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сроки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устранили</a:t>
            </a:r>
            <a:r>
              <a:rPr dirty="0" sz="1600" spc="34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благодаря</a:t>
            </a:r>
            <a:r>
              <a:rPr dirty="0" sz="1600" spc="34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именно </a:t>
            </a:r>
            <a:r>
              <a:rPr dirty="0" sz="1600" b="1">
                <a:latin typeface="Times New Roman"/>
                <a:cs typeface="Times New Roman"/>
              </a:rPr>
              <a:t>Гончарову</a:t>
            </a:r>
            <a:r>
              <a:rPr dirty="0" sz="1600" spc="6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А.Н.,</a:t>
            </a:r>
            <a:r>
              <a:rPr dirty="0" sz="1600" spc="7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выполнив</a:t>
            </a:r>
            <a:r>
              <a:rPr dirty="0" sz="1600" spc="7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месячный</a:t>
            </a:r>
            <a:r>
              <a:rPr dirty="0" sz="1600" spc="7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план</a:t>
            </a:r>
            <a:r>
              <a:rPr dirty="0" sz="1600" spc="65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добычи</a:t>
            </a:r>
            <a:r>
              <a:rPr dirty="0" sz="1600" spc="7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угля.</a:t>
            </a:r>
            <a:r>
              <a:rPr dirty="0" sz="1600" spc="70" b="1">
                <a:latin typeface="Times New Roman"/>
                <a:cs typeface="Times New Roman"/>
              </a:rPr>
              <a:t>  </a:t>
            </a:r>
            <a:r>
              <a:rPr dirty="0" sz="1600" b="1">
                <a:latin typeface="Times New Roman"/>
                <a:cs typeface="Times New Roman"/>
              </a:rPr>
              <a:t>Гончаров</a:t>
            </a:r>
            <a:r>
              <a:rPr dirty="0" sz="1600" spc="70" b="1">
                <a:latin typeface="Times New Roman"/>
                <a:cs typeface="Times New Roman"/>
              </a:rPr>
              <a:t>  </a:t>
            </a:r>
            <a:r>
              <a:rPr dirty="0" sz="1600" spc="-10" b="1">
                <a:latin typeface="Times New Roman"/>
                <a:cs typeface="Times New Roman"/>
              </a:rPr>
              <a:t>Александр </a:t>
            </a:r>
            <a:r>
              <a:rPr dirty="0" sz="1600" b="1">
                <a:latin typeface="Times New Roman"/>
                <a:cs typeface="Times New Roman"/>
              </a:rPr>
              <a:t>Николаевич</a:t>
            </a:r>
            <a:r>
              <a:rPr dirty="0" sz="1600" spc="1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запомнился</a:t>
            </a:r>
            <a:r>
              <a:rPr dirty="0" sz="1600" spc="20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современникам</a:t>
            </a:r>
            <a:r>
              <a:rPr dirty="0" sz="1600" spc="20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как</a:t>
            </a:r>
            <a:r>
              <a:rPr dirty="0" sz="1600" spc="20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широко</a:t>
            </a:r>
            <a:r>
              <a:rPr dirty="0" sz="1600" spc="20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эрудированный,</a:t>
            </a:r>
            <a:r>
              <a:rPr dirty="0" sz="1600" spc="200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технически </a:t>
            </a:r>
            <a:r>
              <a:rPr dirty="0" sz="1600" b="1">
                <a:latin typeface="Times New Roman"/>
                <a:cs typeface="Times New Roman"/>
              </a:rPr>
              <a:t>грамотный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специалист,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тактичный</a:t>
            </a:r>
            <a:r>
              <a:rPr dirty="0" sz="1600" spc="-2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и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интеллигентный</a:t>
            </a:r>
            <a:r>
              <a:rPr dirty="0" sz="1600" spc="-2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человек.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307" rIns="0" bIns="0" rtlCol="0" vert="horz">
            <a:spAutoFit/>
          </a:bodyPr>
          <a:lstStyle/>
          <a:p>
            <a:pPr marL="423545">
              <a:lnSpc>
                <a:spcPct val="100000"/>
              </a:lnSpc>
              <a:spcBef>
                <a:spcPts val="100"/>
              </a:spcBef>
            </a:pPr>
            <a:r>
              <a:rPr dirty="0"/>
              <a:t>Личный</a:t>
            </a:r>
            <a:r>
              <a:rPr dirty="0" spc="-50"/>
              <a:t> </a:t>
            </a:r>
            <a:r>
              <a:rPr dirty="0"/>
              <a:t>листок</a:t>
            </a:r>
            <a:r>
              <a:rPr dirty="0" spc="-50"/>
              <a:t> </a:t>
            </a:r>
            <a:r>
              <a:rPr dirty="0"/>
              <a:t>по</a:t>
            </a:r>
            <a:r>
              <a:rPr dirty="0" spc="-50"/>
              <a:t> </a:t>
            </a:r>
            <a:r>
              <a:rPr dirty="0"/>
              <a:t>учету</a:t>
            </a:r>
            <a:r>
              <a:rPr dirty="0" spc="-45"/>
              <a:t> </a:t>
            </a:r>
            <a:r>
              <a:rPr dirty="0"/>
              <a:t>кадров</a:t>
            </a:r>
            <a:r>
              <a:rPr dirty="0" spc="-50"/>
              <a:t> </a:t>
            </a:r>
            <a:r>
              <a:rPr dirty="0"/>
              <a:t>Гончарова</a:t>
            </a:r>
            <a:r>
              <a:rPr dirty="0" spc="-50"/>
              <a:t> </a:t>
            </a:r>
            <a:r>
              <a:rPr dirty="0"/>
              <a:t>Александра</a:t>
            </a:r>
            <a:r>
              <a:rPr dirty="0" spc="-50"/>
              <a:t> </a:t>
            </a:r>
            <a:r>
              <a:rPr dirty="0" spc="-10"/>
              <a:t>Николаевича.</a:t>
            </a:r>
            <a:r>
              <a:rPr dirty="0" spc="-45"/>
              <a:t> </a:t>
            </a:r>
            <a:r>
              <a:rPr dirty="0"/>
              <a:t>1942</a:t>
            </a:r>
            <a:r>
              <a:rPr dirty="0" spc="-50"/>
              <a:t> </a:t>
            </a:r>
            <a:r>
              <a:rPr dirty="0" spc="-25"/>
              <a:t>год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2817" y="6376885"/>
            <a:ext cx="87915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10" b="1">
                <a:latin typeface="Times New Roman"/>
                <a:cs typeface="Times New Roman"/>
              </a:rPr>
              <a:t> управленческого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10" b="1">
                <a:latin typeface="Times New Roman"/>
                <a:cs typeface="Times New Roman"/>
              </a:rPr>
              <a:t> Карпинск)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Оп.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1-л.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28.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64-</a:t>
            </a:r>
            <a:r>
              <a:rPr dirty="0" sz="1400" spc="-25" b="1">
                <a:latin typeface="Times New Roman"/>
                <a:cs typeface="Times New Roman"/>
              </a:rPr>
              <a:t>65.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158" y="642918"/>
            <a:ext cx="3929087" cy="557216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4437" y="714355"/>
            <a:ext cx="3857650" cy="5500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1270" rIns="0" bIns="0" rtlCol="0" vert="horz">
            <a:spAutoFit/>
          </a:bodyPr>
          <a:lstStyle/>
          <a:p>
            <a:pPr marL="114173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Автобиография</a:t>
            </a:r>
            <a:r>
              <a:rPr dirty="0" sz="2000" spc="-40"/>
              <a:t> </a:t>
            </a:r>
            <a:r>
              <a:rPr dirty="0" sz="2000"/>
              <a:t>Гончарова</a:t>
            </a:r>
            <a:r>
              <a:rPr dirty="0" sz="2000" spc="-40"/>
              <a:t> </a:t>
            </a:r>
            <a:r>
              <a:rPr dirty="0" sz="2000"/>
              <a:t>Александра</a:t>
            </a:r>
            <a:r>
              <a:rPr dirty="0" sz="2000" spc="-45"/>
              <a:t> </a:t>
            </a:r>
            <a:r>
              <a:rPr dirty="0" sz="2000"/>
              <a:t>Николаевича.</a:t>
            </a:r>
            <a:r>
              <a:rPr dirty="0" sz="2000" spc="-35"/>
              <a:t> </a:t>
            </a:r>
            <a:r>
              <a:rPr dirty="0" sz="2000"/>
              <a:t>1949</a:t>
            </a:r>
            <a:r>
              <a:rPr dirty="0" sz="2000" spc="-40"/>
              <a:t> </a:t>
            </a:r>
            <a:r>
              <a:rPr dirty="0" sz="2000" spc="-25"/>
              <a:t>год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638476" y="6412598"/>
            <a:ext cx="85547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10" b="1">
                <a:latin typeface="Times New Roman"/>
                <a:cs typeface="Times New Roman"/>
              </a:rPr>
              <a:t> управленческого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10" b="1">
                <a:latin typeface="Times New Roman"/>
                <a:cs typeface="Times New Roman"/>
              </a:rPr>
              <a:t> Карпинск)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Оп.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1-л.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28.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66.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44" y="714355"/>
            <a:ext cx="3929087" cy="557216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125" y="785793"/>
            <a:ext cx="4000525" cy="3714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678" y="354596"/>
            <a:ext cx="52882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latin typeface="Times New Roman"/>
                <a:cs typeface="Times New Roman"/>
              </a:rPr>
              <a:t>Дураков</a:t>
            </a:r>
            <a:r>
              <a:rPr dirty="0" sz="2000" spc="-3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Василий</a:t>
            </a:r>
            <a:r>
              <a:rPr dirty="0" sz="2000" spc="-3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Иванович</a:t>
            </a:r>
            <a:r>
              <a:rPr dirty="0" sz="2000" spc="-30" i="1">
                <a:latin typeface="Times New Roman"/>
                <a:cs typeface="Times New Roman"/>
              </a:rPr>
              <a:t> </a:t>
            </a:r>
            <a:r>
              <a:rPr dirty="0" sz="2000" spc="-50" i="1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latin typeface="Times New Roman"/>
                <a:cs typeface="Times New Roman"/>
              </a:rPr>
              <a:t>первый</a:t>
            </a:r>
            <a:r>
              <a:rPr dirty="0" sz="2000" spc="-2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управляющий</a:t>
            </a:r>
            <a:r>
              <a:rPr dirty="0" sz="2000" spc="-2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треста</a:t>
            </a:r>
            <a:r>
              <a:rPr dirty="0" sz="2000" spc="-20" i="1">
                <a:latin typeface="Times New Roman"/>
                <a:cs typeface="Times New Roman"/>
              </a:rPr>
              <a:t> </a:t>
            </a:r>
            <a:r>
              <a:rPr dirty="0" sz="2000" spc="-10" i="1">
                <a:latin typeface="Times New Roman"/>
                <a:cs typeface="Times New Roman"/>
              </a:rPr>
              <a:t>«Богословуголь»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6831" y="1171431"/>
            <a:ext cx="7556500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6004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Первым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управляющим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треста</a:t>
            </a:r>
            <a:r>
              <a:rPr dirty="0" sz="1400" spc="15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«Богословуголь»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15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назначен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Василий</a:t>
            </a:r>
            <a:r>
              <a:rPr dirty="0" sz="1400" spc="14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Иванович </a:t>
            </a:r>
            <a:r>
              <a:rPr dirty="0" sz="1400" b="1">
                <a:latin typeface="Times New Roman"/>
                <a:cs typeface="Times New Roman"/>
              </a:rPr>
              <a:t>Дураков,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работавший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4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этого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директором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Богословских</a:t>
            </a:r>
            <a:r>
              <a:rPr dirty="0" sz="1400" spc="4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угольных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копей.</a:t>
            </a:r>
            <a:r>
              <a:rPr dirty="0" sz="1400" spc="4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4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родился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1898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Пермской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губернии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семье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лесничего.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1911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года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учился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8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Пожевском </a:t>
            </a:r>
            <a:r>
              <a:rPr dirty="0" sz="1400" b="1">
                <a:latin typeface="Times New Roman"/>
                <a:cs typeface="Times New Roman"/>
              </a:rPr>
              <a:t>заводском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классном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училище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окончил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класса.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Трудовую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жизнь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начал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13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лет:</a:t>
            </a:r>
            <a:r>
              <a:rPr dirty="0" sz="1400" spc="15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пилил </a:t>
            </a:r>
            <a:r>
              <a:rPr dirty="0" sz="1400" b="1">
                <a:latin typeface="Times New Roman"/>
                <a:cs typeface="Times New Roman"/>
              </a:rPr>
              <a:t>дрова</a:t>
            </a:r>
            <a:r>
              <a:rPr dirty="0" sz="1400" spc="1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1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заводском</a:t>
            </a:r>
            <a:r>
              <a:rPr dirty="0" sz="1400" spc="1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плотбище,</a:t>
            </a:r>
            <a:r>
              <a:rPr dirty="0" sz="1400" spc="1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работал</a:t>
            </a:r>
            <a:r>
              <a:rPr dirty="0" sz="1400" spc="1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1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выкатке</a:t>
            </a:r>
            <a:r>
              <a:rPr dirty="0" sz="1400" spc="1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леса,</a:t>
            </a:r>
            <a:r>
              <a:rPr dirty="0" sz="1400" spc="1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переписчиком</a:t>
            </a:r>
            <a:r>
              <a:rPr dirty="0" sz="1400" spc="19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9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конторе</a:t>
            </a:r>
            <a:r>
              <a:rPr dirty="0" sz="1400" spc="19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завода.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1912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1917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гг.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учился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Чердынском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реальном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училище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окончил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6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классов.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1918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году </a:t>
            </a:r>
            <a:r>
              <a:rPr dirty="0" sz="1400" b="1">
                <a:latin typeface="Times New Roman"/>
                <a:cs typeface="Times New Roman"/>
              </a:rPr>
              <a:t>вступил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рабочую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боевую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дружину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Красной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гвардии,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работал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Усольском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ЧК,</a:t>
            </a:r>
            <a:r>
              <a:rPr dirty="0" sz="1400" spc="10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принимал </a:t>
            </a:r>
            <a:r>
              <a:rPr dirty="0" sz="1400" b="1">
                <a:latin typeface="Times New Roman"/>
                <a:cs typeface="Times New Roman"/>
              </a:rPr>
              <a:t>участие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ликвидации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В-Киндасского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Юрлинского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кулацких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восстаний,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участвовал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боях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Восточном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фронте.</a:t>
            </a:r>
            <a:r>
              <a:rPr dirty="0" sz="1400" spc="459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В.И.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Дураков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активный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участник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Гражданской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войны,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что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был </a:t>
            </a:r>
            <a:r>
              <a:rPr dirty="0" sz="1400" b="1">
                <a:latin typeface="Times New Roman"/>
                <a:cs typeface="Times New Roman"/>
              </a:rPr>
              <a:t>награждён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именным</a:t>
            </a:r>
            <a:r>
              <a:rPr dirty="0" sz="1400" spc="12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оружием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грамотой.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После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демобилизации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из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Красной</a:t>
            </a:r>
            <a:r>
              <a:rPr dirty="0" sz="1400" spc="12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Армии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1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1927</a:t>
            </a:r>
            <a:r>
              <a:rPr dirty="0" sz="1400" spc="11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12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окончил</a:t>
            </a:r>
            <a:r>
              <a:rPr dirty="0" sz="1400" spc="11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Пермский</a:t>
            </a:r>
            <a:r>
              <a:rPr dirty="0" sz="1400" spc="11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государственный</a:t>
            </a:r>
            <a:r>
              <a:rPr dirty="0" sz="1400" spc="12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университет</a:t>
            </a:r>
            <a:r>
              <a:rPr dirty="0" sz="1400" spc="11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12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работал</a:t>
            </a:r>
            <a:r>
              <a:rPr dirty="0" sz="1400" spc="114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директором </a:t>
            </a:r>
            <a:r>
              <a:rPr dirty="0" sz="1400" b="1">
                <a:latin typeface="Times New Roman"/>
                <a:cs typeface="Times New Roman"/>
              </a:rPr>
              <a:t>педагогического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техникума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Перми,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затем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аппарате</a:t>
            </a:r>
            <a:r>
              <a:rPr dirty="0" sz="1400" spc="27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Свердловского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обкома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ВКП(б).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сентября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1937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года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назначен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управляющим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Богословскими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угольными копями.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этом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же </a:t>
            </a:r>
            <a:r>
              <a:rPr dirty="0" sz="1400" b="1">
                <a:latin typeface="Times New Roman"/>
                <a:cs typeface="Times New Roman"/>
              </a:rPr>
              <a:t>году по его инициативе впервые в практике открытых работ на добычу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угля был </a:t>
            </a:r>
            <a:r>
              <a:rPr dirty="0" sz="1400" spc="-10" b="1">
                <a:latin typeface="Times New Roman"/>
                <a:cs typeface="Times New Roman"/>
              </a:rPr>
              <a:t>поставлен </a:t>
            </a:r>
            <a:r>
              <a:rPr dirty="0" sz="1400" b="1">
                <a:latin typeface="Times New Roman"/>
                <a:cs typeface="Times New Roman"/>
              </a:rPr>
              <a:t>экскаватор.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Это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новшество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сделало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переворот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добычных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работах: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добыча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угля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копях </a:t>
            </a:r>
            <a:r>
              <a:rPr dirty="0" sz="1400" b="1">
                <a:latin typeface="Times New Roman"/>
                <a:cs typeface="Times New Roman"/>
              </a:rPr>
              <a:t>возросла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раза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экскаватор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«Рустон»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заменял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труд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60-70</a:t>
            </a:r>
            <a:r>
              <a:rPr dirty="0" sz="1400" spc="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забойщиков.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После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назначения </a:t>
            </a:r>
            <a:r>
              <a:rPr dirty="0" sz="1400" b="1">
                <a:latin typeface="Times New Roman"/>
                <a:cs typeface="Times New Roman"/>
              </a:rPr>
              <a:t>В.И.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Дуракову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пришлось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вплотную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заниматься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комплектованием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кадров</a:t>
            </a:r>
            <a:r>
              <a:rPr dirty="0" sz="1400" spc="26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техническим </a:t>
            </a:r>
            <a:r>
              <a:rPr dirty="0" sz="1400" b="1">
                <a:latin typeface="Times New Roman"/>
                <a:cs typeface="Times New Roman"/>
              </a:rPr>
              <a:t>перевооружением</a:t>
            </a:r>
            <a:r>
              <a:rPr dirty="0" sz="1400" spc="21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вновь</a:t>
            </a:r>
            <a:r>
              <a:rPr dirty="0" sz="1400" spc="21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образованного</a:t>
            </a:r>
            <a:r>
              <a:rPr dirty="0" sz="1400" spc="21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предприятия,</a:t>
            </a:r>
            <a:r>
              <a:rPr dirty="0" sz="1400" spc="21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а</a:t>
            </a:r>
            <a:r>
              <a:rPr dirty="0" sz="1400" spc="22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также</a:t>
            </a:r>
            <a:r>
              <a:rPr dirty="0" sz="1400" spc="21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организацией</a:t>
            </a:r>
            <a:r>
              <a:rPr dirty="0" sz="1400" spc="21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работы </a:t>
            </a:r>
            <a:r>
              <a:rPr dirty="0" sz="1400" b="1">
                <a:latin typeface="Times New Roman"/>
                <a:cs typeface="Times New Roman"/>
              </a:rPr>
              <a:t>введённого</a:t>
            </a:r>
            <a:r>
              <a:rPr dirty="0" sz="1400" spc="25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строй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действующих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разреза</a:t>
            </a:r>
            <a:r>
              <a:rPr dirty="0" sz="1400" spc="25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1.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Василий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Иванович</a:t>
            </a:r>
            <a:r>
              <a:rPr dirty="0" sz="1400" spc="25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запомнился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всем,</a:t>
            </a:r>
            <a:r>
              <a:rPr dirty="0" sz="1400" spc="26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кто </a:t>
            </a:r>
            <a:r>
              <a:rPr dirty="0" sz="1400" b="1">
                <a:latin typeface="Times New Roman"/>
                <a:cs typeface="Times New Roman"/>
              </a:rPr>
              <a:t>работал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ним,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строгим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требовательным,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же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время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справедливым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руководителем.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9075" y="214289"/>
            <a:ext cx="2066925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8607" rIns="0" bIns="0" rtlCol="0" vert="horz">
            <a:spAutoFit/>
          </a:bodyPr>
          <a:lstStyle/>
          <a:p>
            <a:pPr marL="602615">
              <a:lnSpc>
                <a:spcPct val="100000"/>
              </a:lnSpc>
              <a:spcBef>
                <a:spcPts val="100"/>
              </a:spcBef>
            </a:pPr>
            <a:r>
              <a:rPr dirty="0"/>
              <a:t>Выписка</a:t>
            </a:r>
            <a:r>
              <a:rPr dirty="0" spc="-50"/>
              <a:t> </a:t>
            </a:r>
            <a:r>
              <a:rPr dirty="0"/>
              <a:t>из</a:t>
            </a:r>
            <a:r>
              <a:rPr dirty="0" spc="-45"/>
              <a:t> </a:t>
            </a:r>
            <a:r>
              <a:rPr dirty="0"/>
              <a:t>приказа</a:t>
            </a:r>
            <a:r>
              <a:rPr dirty="0" spc="-45"/>
              <a:t> </a:t>
            </a:r>
            <a:r>
              <a:rPr dirty="0"/>
              <a:t>по</a:t>
            </a:r>
            <a:r>
              <a:rPr dirty="0" spc="-45"/>
              <a:t> </a:t>
            </a:r>
            <a:r>
              <a:rPr dirty="0"/>
              <a:t>тресту</a:t>
            </a:r>
            <a:r>
              <a:rPr dirty="0" spc="-45"/>
              <a:t> </a:t>
            </a:r>
            <a:r>
              <a:rPr dirty="0" spc="-10"/>
              <a:t>«Богословуголь»</a:t>
            </a:r>
            <a:r>
              <a:rPr dirty="0" spc="-45"/>
              <a:t> </a:t>
            </a:r>
            <a:r>
              <a:rPr dirty="0"/>
              <a:t>комбината</a:t>
            </a:r>
            <a:r>
              <a:rPr dirty="0" spc="-45"/>
              <a:t> </a:t>
            </a:r>
            <a:r>
              <a:rPr dirty="0" spc="-10"/>
              <a:t>«Свердловскуголь»</a:t>
            </a:r>
          </a:p>
          <a:p>
            <a:pPr marL="725170">
              <a:lnSpc>
                <a:spcPct val="100000"/>
              </a:lnSpc>
            </a:pPr>
            <a:r>
              <a:rPr dirty="0"/>
              <a:t>№</a:t>
            </a:r>
            <a:r>
              <a:rPr dirty="0" spc="-40"/>
              <a:t> </a:t>
            </a:r>
            <a:r>
              <a:rPr dirty="0"/>
              <a:t>201</a:t>
            </a:r>
            <a:r>
              <a:rPr dirty="0" spc="-35"/>
              <a:t> </a:t>
            </a:r>
            <a:r>
              <a:rPr dirty="0"/>
              <a:t>от</a:t>
            </a:r>
            <a:r>
              <a:rPr dirty="0" spc="-35"/>
              <a:t> </a:t>
            </a:r>
            <a:r>
              <a:rPr dirty="0"/>
              <a:t>07.09.1942</a:t>
            </a:r>
            <a:r>
              <a:rPr dirty="0" spc="-35"/>
              <a:t> </a:t>
            </a:r>
            <a:r>
              <a:rPr dirty="0"/>
              <a:t>г.</a:t>
            </a:r>
            <a:r>
              <a:rPr dirty="0" spc="-40"/>
              <a:t> </a:t>
            </a:r>
            <a:r>
              <a:rPr dirty="0"/>
              <a:t>«О</a:t>
            </a:r>
            <a:r>
              <a:rPr dirty="0" spc="-35"/>
              <a:t> </a:t>
            </a:r>
            <a:r>
              <a:rPr dirty="0"/>
              <a:t>назначении</a:t>
            </a:r>
            <a:r>
              <a:rPr dirty="0" spc="-35"/>
              <a:t> </a:t>
            </a:r>
            <a:r>
              <a:rPr dirty="0"/>
              <a:t>заместителем</a:t>
            </a:r>
            <a:r>
              <a:rPr dirty="0" spc="-35"/>
              <a:t> </a:t>
            </a:r>
            <a:r>
              <a:rPr dirty="0"/>
              <a:t>начальника</a:t>
            </a:r>
            <a:r>
              <a:rPr dirty="0" spc="-35"/>
              <a:t> </a:t>
            </a:r>
            <a:r>
              <a:rPr dirty="0"/>
              <a:t>разреза</a:t>
            </a:r>
            <a:r>
              <a:rPr dirty="0" spc="-40"/>
              <a:t> </a:t>
            </a:r>
            <a:r>
              <a:rPr dirty="0"/>
              <a:t>№</a:t>
            </a:r>
            <a:r>
              <a:rPr dirty="0" spc="-35"/>
              <a:t> </a:t>
            </a:r>
            <a:r>
              <a:rPr dirty="0" spc="-25"/>
              <a:t>1»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07179" y="6234480"/>
            <a:ext cx="6503034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249170" marR="5080" indent="-2237105">
              <a:lnSpc>
                <a:spcPts val="1510"/>
              </a:lnSpc>
              <a:spcBef>
                <a:spcPts val="29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28.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79.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662" y="1142983"/>
            <a:ext cx="6643738" cy="4786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9833" rIns="0" bIns="0" rtlCol="0" vert="horz">
            <a:spAutoFit/>
          </a:bodyPr>
          <a:lstStyle/>
          <a:p>
            <a:pPr marL="204152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Аттестационный</a:t>
            </a:r>
            <a:r>
              <a:rPr dirty="0" sz="2000" spc="-35"/>
              <a:t> </a:t>
            </a:r>
            <a:r>
              <a:rPr dirty="0" sz="2000"/>
              <a:t>лист</a:t>
            </a:r>
            <a:r>
              <a:rPr dirty="0" sz="2000" spc="-35"/>
              <a:t> </a:t>
            </a:r>
            <a:r>
              <a:rPr dirty="0" sz="2000"/>
              <a:t>Гончарова</a:t>
            </a:r>
            <a:r>
              <a:rPr dirty="0" sz="2000" spc="-35"/>
              <a:t> </a:t>
            </a:r>
            <a:r>
              <a:rPr dirty="0" sz="2000"/>
              <a:t>А.Н.</a:t>
            </a:r>
            <a:r>
              <a:rPr dirty="0" sz="2000" spc="-35"/>
              <a:t> </a:t>
            </a:r>
            <a:r>
              <a:rPr dirty="0" sz="2000"/>
              <a:t>1947</a:t>
            </a:r>
            <a:r>
              <a:rPr dirty="0" sz="2000" spc="-30"/>
              <a:t> </a:t>
            </a:r>
            <a:r>
              <a:rPr dirty="0" sz="2000" spc="-25"/>
              <a:t>год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88197" y="6341161"/>
            <a:ext cx="83953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10" b="1">
                <a:latin typeface="Times New Roman"/>
                <a:cs typeface="Times New Roman"/>
              </a:rPr>
              <a:t> управленческого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10" b="1">
                <a:latin typeface="Times New Roman"/>
                <a:cs typeface="Times New Roman"/>
              </a:rPr>
              <a:t> Карпинск)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Оп.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28.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68.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68" y="714355"/>
            <a:ext cx="4071962" cy="55007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8687" y="714355"/>
            <a:ext cx="4000525" cy="3857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011" y="613863"/>
            <a:ext cx="35667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4953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Городецкий</a:t>
            </a:r>
            <a:r>
              <a:rPr dirty="0" spc="-60"/>
              <a:t> </a:t>
            </a:r>
            <a:r>
              <a:rPr dirty="0"/>
              <a:t>Давид</a:t>
            </a:r>
            <a:r>
              <a:rPr dirty="0" spc="-55"/>
              <a:t> </a:t>
            </a:r>
            <a:r>
              <a:rPr dirty="0"/>
              <a:t>Евсеевич</a:t>
            </a:r>
            <a:r>
              <a:rPr dirty="0" spc="-55"/>
              <a:t> </a:t>
            </a:r>
            <a:r>
              <a:rPr dirty="0" spc="-50"/>
              <a:t>–</a:t>
            </a:r>
          </a:p>
          <a:p>
            <a:pPr algn="ctr">
              <a:lnSpc>
                <a:spcPct val="100000"/>
              </a:lnSpc>
            </a:pPr>
            <a:r>
              <a:rPr dirty="0"/>
              <a:t>«Первый</a:t>
            </a:r>
            <a:r>
              <a:rPr dirty="0" spc="-50"/>
              <a:t> </a:t>
            </a:r>
            <a:r>
              <a:rPr dirty="0"/>
              <a:t>начальник</a:t>
            </a:r>
            <a:r>
              <a:rPr dirty="0" spc="-45"/>
              <a:t> </a:t>
            </a:r>
            <a:r>
              <a:rPr dirty="0"/>
              <a:t>разреза</a:t>
            </a:r>
            <a:r>
              <a:rPr dirty="0" spc="-50"/>
              <a:t> </a:t>
            </a:r>
            <a:r>
              <a:rPr dirty="0"/>
              <a:t>№</a:t>
            </a:r>
            <a:r>
              <a:rPr dirty="0" spc="-45"/>
              <a:t> </a:t>
            </a:r>
            <a:r>
              <a:rPr dirty="0" spc="-25"/>
              <a:t>1»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10515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dirty="0" spc="-5"/>
              <a:t> </a:t>
            </a:r>
            <a:r>
              <a:rPr dirty="0"/>
              <a:t>течение 10 лет</a:t>
            </a:r>
            <a:r>
              <a:rPr dirty="0" spc="-5"/>
              <a:t> </a:t>
            </a:r>
            <a:r>
              <a:rPr dirty="0"/>
              <a:t>одним из руководителей</a:t>
            </a:r>
            <a:r>
              <a:rPr dirty="0" spc="-5"/>
              <a:t> </a:t>
            </a:r>
            <a:r>
              <a:rPr dirty="0"/>
              <a:t>треста «Богословуголь» был Городецкий</a:t>
            </a:r>
            <a:r>
              <a:rPr dirty="0" spc="-5"/>
              <a:t> </a:t>
            </a:r>
            <a:r>
              <a:rPr dirty="0"/>
              <a:t>Давид </a:t>
            </a:r>
            <a:r>
              <a:rPr dirty="0" spc="-10"/>
              <a:t>Евсеевич. </a:t>
            </a:r>
            <a:r>
              <a:rPr dirty="0"/>
              <a:t>Он</a:t>
            </a:r>
            <a:r>
              <a:rPr dirty="0" spc="50"/>
              <a:t> </a:t>
            </a:r>
            <a:r>
              <a:rPr dirty="0"/>
              <a:t>родился</a:t>
            </a:r>
            <a:r>
              <a:rPr dirty="0" spc="55"/>
              <a:t> </a:t>
            </a:r>
            <a:r>
              <a:rPr dirty="0"/>
              <a:t>в</a:t>
            </a:r>
            <a:r>
              <a:rPr dirty="0" spc="55"/>
              <a:t> </a:t>
            </a:r>
            <a:r>
              <a:rPr dirty="0"/>
              <a:t>1911</a:t>
            </a:r>
            <a:r>
              <a:rPr dirty="0" spc="50"/>
              <a:t> </a:t>
            </a:r>
            <a:r>
              <a:rPr dirty="0"/>
              <a:t>году</a:t>
            </a:r>
            <a:r>
              <a:rPr dirty="0" spc="55"/>
              <a:t> </a:t>
            </a:r>
            <a:r>
              <a:rPr dirty="0"/>
              <a:t>в</a:t>
            </a:r>
            <a:r>
              <a:rPr dirty="0" spc="50"/>
              <a:t> </a:t>
            </a:r>
            <a:r>
              <a:rPr dirty="0"/>
              <a:t>селе</a:t>
            </a:r>
            <a:r>
              <a:rPr dirty="0" spc="55"/>
              <a:t> </a:t>
            </a:r>
            <a:r>
              <a:rPr dirty="0"/>
              <a:t>Омбыш</a:t>
            </a:r>
            <a:r>
              <a:rPr dirty="0" spc="459"/>
              <a:t> </a:t>
            </a:r>
            <a:r>
              <a:rPr dirty="0"/>
              <a:t>Черниговской</a:t>
            </a:r>
            <a:r>
              <a:rPr dirty="0" spc="55"/>
              <a:t> </a:t>
            </a:r>
            <a:r>
              <a:rPr dirty="0"/>
              <a:t>области</a:t>
            </a:r>
            <a:r>
              <a:rPr dirty="0" spc="55"/>
              <a:t> </a:t>
            </a:r>
            <a:r>
              <a:rPr dirty="0"/>
              <a:t>в</a:t>
            </a:r>
            <a:r>
              <a:rPr dirty="0" spc="50"/>
              <a:t> </a:t>
            </a:r>
            <a:r>
              <a:rPr dirty="0"/>
              <a:t>бедной</a:t>
            </a:r>
            <a:r>
              <a:rPr dirty="0" spc="55"/>
              <a:t> </a:t>
            </a:r>
            <a:r>
              <a:rPr dirty="0"/>
              <a:t>крестьянской</a:t>
            </a:r>
            <a:r>
              <a:rPr dirty="0" spc="55"/>
              <a:t> </a:t>
            </a:r>
            <a:r>
              <a:rPr dirty="0"/>
              <a:t>семье.</a:t>
            </a:r>
            <a:r>
              <a:rPr dirty="0" spc="50"/>
              <a:t> </a:t>
            </a:r>
            <a:r>
              <a:rPr dirty="0" spc="-10"/>
              <a:t>Трудовую </a:t>
            </a:r>
            <a:r>
              <a:rPr dirty="0"/>
              <a:t>деятельность</a:t>
            </a:r>
            <a:r>
              <a:rPr dirty="0" spc="15"/>
              <a:t> </a:t>
            </a:r>
            <a:r>
              <a:rPr dirty="0"/>
              <a:t>он</a:t>
            </a:r>
            <a:r>
              <a:rPr dirty="0" spc="20"/>
              <a:t> </a:t>
            </a:r>
            <a:r>
              <a:rPr dirty="0"/>
              <a:t>начал</a:t>
            </a:r>
            <a:r>
              <a:rPr dirty="0" spc="20"/>
              <a:t> </a:t>
            </a:r>
            <a:r>
              <a:rPr dirty="0"/>
              <a:t>в</a:t>
            </a:r>
            <a:r>
              <a:rPr dirty="0" spc="20"/>
              <a:t> </a:t>
            </a:r>
            <a:r>
              <a:rPr dirty="0"/>
              <a:t>1928</a:t>
            </a:r>
            <a:r>
              <a:rPr dirty="0" spc="20"/>
              <a:t> </a:t>
            </a:r>
            <a:r>
              <a:rPr dirty="0"/>
              <a:t>году</a:t>
            </a:r>
            <a:r>
              <a:rPr dirty="0" spc="20"/>
              <a:t> </a:t>
            </a:r>
            <a:r>
              <a:rPr dirty="0"/>
              <a:t>котельщиком</a:t>
            </a:r>
            <a:r>
              <a:rPr dirty="0" spc="20"/>
              <a:t> </a:t>
            </a:r>
            <a:r>
              <a:rPr dirty="0"/>
              <a:t>на</a:t>
            </a:r>
            <a:r>
              <a:rPr dirty="0" spc="20"/>
              <a:t> </a:t>
            </a:r>
            <a:r>
              <a:rPr dirty="0"/>
              <a:t>заводе</a:t>
            </a:r>
            <a:r>
              <a:rPr dirty="0" spc="20"/>
              <a:t> </a:t>
            </a:r>
            <a:r>
              <a:rPr dirty="0"/>
              <a:t>«15</a:t>
            </a:r>
            <a:r>
              <a:rPr dirty="0" spc="20"/>
              <a:t> </a:t>
            </a:r>
            <a:r>
              <a:rPr dirty="0"/>
              <a:t>лет</a:t>
            </a:r>
            <a:r>
              <a:rPr dirty="0" spc="20"/>
              <a:t> </a:t>
            </a:r>
            <a:r>
              <a:rPr dirty="0"/>
              <a:t>«ВЛКСМ».</a:t>
            </a:r>
            <a:r>
              <a:rPr dirty="0" spc="20"/>
              <a:t> </a:t>
            </a:r>
            <a:r>
              <a:rPr dirty="0"/>
              <a:t>С</a:t>
            </a:r>
            <a:r>
              <a:rPr dirty="0" spc="20"/>
              <a:t> </a:t>
            </a:r>
            <a:r>
              <a:rPr dirty="0"/>
              <a:t>1931</a:t>
            </a:r>
            <a:r>
              <a:rPr dirty="0" spc="20"/>
              <a:t> </a:t>
            </a:r>
            <a:r>
              <a:rPr dirty="0"/>
              <a:t>по</a:t>
            </a:r>
            <a:r>
              <a:rPr dirty="0" spc="20"/>
              <a:t> </a:t>
            </a:r>
            <a:r>
              <a:rPr dirty="0"/>
              <a:t>1936</a:t>
            </a:r>
            <a:r>
              <a:rPr dirty="0" spc="20"/>
              <a:t> </a:t>
            </a:r>
            <a:r>
              <a:rPr dirty="0"/>
              <a:t>гг.</a:t>
            </a:r>
            <a:r>
              <a:rPr dirty="0" spc="15"/>
              <a:t> </a:t>
            </a:r>
            <a:r>
              <a:rPr dirty="0" spc="-10"/>
              <a:t>учился </a:t>
            </a:r>
            <a:r>
              <a:rPr dirty="0"/>
              <a:t>в</a:t>
            </a:r>
            <a:r>
              <a:rPr dirty="0" spc="200"/>
              <a:t>  </a:t>
            </a:r>
            <a:r>
              <a:rPr dirty="0"/>
              <a:t>Сталинском</a:t>
            </a:r>
            <a:r>
              <a:rPr dirty="0" spc="204"/>
              <a:t>  </a:t>
            </a:r>
            <a:r>
              <a:rPr dirty="0"/>
              <a:t>(Донецком)</a:t>
            </a:r>
            <a:r>
              <a:rPr dirty="0" spc="204"/>
              <a:t>  </a:t>
            </a:r>
            <a:r>
              <a:rPr dirty="0"/>
              <a:t>индустриальном</a:t>
            </a:r>
            <a:r>
              <a:rPr dirty="0" spc="204"/>
              <a:t>  </a:t>
            </a:r>
            <a:r>
              <a:rPr dirty="0"/>
              <a:t>институте</a:t>
            </a:r>
            <a:r>
              <a:rPr dirty="0" spc="204"/>
              <a:t>  </a:t>
            </a:r>
            <a:r>
              <a:rPr dirty="0"/>
              <a:t>и</a:t>
            </a:r>
            <a:r>
              <a:rPr dirty="0" spc="204"/>
              <a:t>  </a:t>
            </a:r>
            <a:r>
              <a:rPr dirty="0"/>
              <a:t>получил</a:t>
            </a:r>
            <a:r>
              <a:rPr dirty="0" spc="204"/>
              <a:t>  </a:t>
            </a:r>
            <a:r>
              <a:rPr dirty="0"/>
              <a:t>диплом</a:t>
            </a:r>
            <a:r>
              <a:rPr dirty="0" spc="385"/>
              <a:t>   </a:t>
            </a:r>
            <a:r>
              <a:rPr dirty="0"/>
              <a:t>по</a:t>
            </a:r>
            <a:r>
              <a:rPr dirty="0" spc="210"/>
              <a:t>  </a:t>
            </a:r>
            <a:r>
              <a:rPr dirty="0" spc="-10"/>
              <a:t>специальности</a:t>
            </a:r>
          </a:p>
          <a:p>
            <a:pPr algn="just" marL="12700" marR="5080">
              <a:lnSpc>
                <a:spcPct val="100000"/>
              </a:lnSpc>
            </a:pPr>
            <a:r>
              <a:rPr dirty="0"/>
              <a:t>«Эксплуатация</a:t>
            </a:r>
            <a:r>
              <a:rPr dirty="0" spc="190"/>
              <a:t> </a:t>
            </a:r>
            <a:r>
              <a:rPr dirty="0"/>
              <a:t>пластовых</a:t>
            </a:r>
            <a:r>
              <a:rPr dirty="0" spc="190"/>
              <a:t> </a:t>
            </a:r>
            <a:r>
              <a:rPr dirty="0"/>
              <a:t>месторождений».</a:t>
            </a:r>
            <a:r>
              <a:rPr dirty="0" spc="195"/>
              <a:t> </a:t>
            </a:r>
            <a:r>
              <a:rPr dirty="0"/>
              <a:t>После</a:t>
            </a:r>
            <a:r>
              <a:rPr dirty="0" spc="190"/>
              <a:t> </a:t>
            </a:r>
            <a:r>
              <a:rPr dirty="0"/>
              <a:t>окончания</a:t>
            </a:r>
            <a:r>
              <a:rPr dirty="0" spc="195"/>
              <a:t> </a:t>
            </a:r>
            <a:r>
              <a:rPr dirty="0"/>
              <a:t>института</a:t>
            </a:r>
            <a:r>
              <a:rPr dirty="0" spc="190"/>
              <a:t> </a:t>
            </a:r>
            <a:r>
              <a:rPr dirty="0"/>
              <a:t>работал</a:t>
            </a:r>
            <a:r>
              <a:rPr dirty="0" spc="190"/>
              <a:t> </a:t>
            </a:r>
            <a:r>
              <a:rPr dirty="0"/>
              <a:t>в</a:t>
            </a:r>
            <a:r>
              <a:rPr dirty="0" spc="195"/>
              <a:t> </a:t>
            </a:r>
            <a:r>
              <a:rPr dirty="0"/>
              <a:t>донецких</a:t>
            </a:r>
            <a:r>
              <a:rPr dirty="0" spc="190"/>
              <a:t> </a:t>
            </a:r>
            <a:r>
              <a:rPr dirty="0" spc="-10"/>
              <a:t>шахтах </a:t>
            </a:r>
            <a:r>
              <a:rPr dirty="0"/>
              <a:t>на</a:t>
            </a:r>
            <a:r>
              <a:rPr dirty="0" spc="35"/>
              <a:t> </a:t>
            </a:r>
            <a:r>
              <a:rPr dirty="0"/>
              <a:t>руководящих</a:t>
            </a:r>
            <a:r>
              <a:rPr dirty="0" spc="35"/>
              <a:t> </a:t>
            </a:r>
            <a:r>
              <a:rPr dirty="0"/>
              <a:t>должностях.</a:t>
            </a:r>
            <a:r>
              <a:rPr dirty="0" spc="35"/>
              <a:t> </a:t>
            </a:r>
            <a:r>
              <a:rPr dirty="0"/>
              <a:t>В</a:t>
            </a:r>
            <a:r>
              <a:rPr dirty="0" spc="35"/>
              <a:t> </a:t>
            </a:r>
            <a:r>
              <a:rPr dirty="0"/>
              <a:t>августе</a:t>
            </a:r>
            <a:r>
              <a:rPr dirty="0" spc="35"/>
              <a:t> </a:t>
            </a:r>
            <a:r>
              <a:rPr dirty="0"/>
              <a:t>1942</a:t>
            </a:r>
            <a:r>
              <a:rPr dirty="0" spc="35"/>
              <a:t> </a:t>
            </a:r>
            <a:r>
              <a:rPr dirty="0"/>
              <a:t>года</a:t>
            </a:r>
            <a:r>
              <a:rPr dirty="0" spc="35"/>
              <a:t> </a:t>
            </a:r>
            <a:r>
              <a:rPr dirty="0"/>
              <a:t>вместе</a:t>
            </a:r>
            <a:r>
              <a:rPr dirty="0" spc="35"/>
              <a:t> </a:t>
            </a:r>
            <a:r>
              <a:rPr dirty="0"/>
              <a:t>с</a:t>
            </a:r>
            <a:r>
              <a:rPr dirty="0" spc="40"/>
              <a:t> </a:t>
            </a:r>
            <a:r>
              <a:rPr dirty="0"/>
              <a:t>семьёй</a:t>
            </a:r>
            <a:r>
              <a:rPr dirty="0" spc="35"/>
              <a:t> </a:t>
            </a:r>
            <a:r>
              <a:rPr dirty="0"/>
              <a:t>он</a:t>
            </a:r>
            <a:r>
              <a:rPr dirty="0" spc="35"/>
              <a:t> </a:t>
            </a:r>
            <a:r>
              <a:rPr dirty="0"/>
              <a:t>эвакуировался</a:t>
            </a:r>
            <a:r>
              <a:rPr dirty="0" spc="35"/>
              <a:t> </a:t>
            </a:r>
            <a:r>
              <a:rPr dirty="0"/>
              <a:t>на</a:t>
            </a:r>
            <a:r>
              <a:rPr dirty="0" spc="35"/>
              <a:t> </a:t>
            </a:r>
            <a:r>
              <a:rPr dirty="0"/>
              <a:t>Урал.</a:t>
            </a:r>
            <a:r>
              <a:rPr dirty="0" spc="35"/>
              <a:t> </a:t>
            </a:r>
            <a:r>
              <a:rPr dirty="0"/>
              <a:t>В</a:t>
            </a:r>
            <a:r>
              <a:rPr dirty="0" spc="35"/>
              <a:t> </a:t>
            </a:r>
            <a:r>
              <a:rPr dirty="0" spc="-10"/>
              <a:t>системе </a:t>
            </a:r>
            <a:r>
              <a:rPr dirty="0"/>
              <a:t>треста</a:t>
            </a:r>
            <a:r>
              <a:rPr dirty="0" spc="285"/>
              <a:t>  </a:t>
            </a:r>
            <a:r>
              <a:rPr dirty="0"/>
              <a:t>«Богословуголь»</a:t>
            </a:r>
            <a:r>
              <a:rPr dirty="0" spc="285"/>
              <a:t>  </a:t>
            </a:r>
            <a:r>
              <a:rPr dirty="0"/>
              <a:t>он</a:t>
            </a:r>
            <a:r>
              <a:rPr dirty="0" spc="290"/>
              <a:t>  </a:t>
            </a:r>
            <a:r>
              <a:rPr dirty="0"/>
              <a:t>работал</a:t>
            </a:r>
            <a:r>
              <a:rPr dirty="0" spc="285"/>
              <a:t>  </a:t>
            </a:r>
            <a:r>
              <a:rPr dirty="0"/>
              <a:t>главным</a:t>
            </a:r>
            <a:r>
              <a:rPr dirty="0" spc="290"/>
              <a:t>  </a:t>
            </a:r>
            <a:r>
              <a:rPr dirty="0"/>
              <a:t>инженером</a:t>
            </a:r>
            <a:r>
              <a:rPr dirty="0" spc="285"/>
              <a:t>  </a:t>
            </a:r>
            <a:r>
              <a:rPr dirty="0"/>
              <a:t>разреза</a:t>
            </a:r>
            <a:r>
              <a:rPr dirty="0" spc="290"/>
              <a:t>  </a:t>
            </a:r>
            <a:r>
              <a:rPr dirty="0"/>
              <a:t>№</a:t>
            </a:r>
            <a:r>
              <a:rPr dirty="0" spc="285"/>
              <a:t>  </a:t>
            </a:r>
            <a:r>
              <a:rPr dirty="0"/>
              <a:t>1,</a:t>
            </a:r>
            <a:r>
              <a:rPr dirty="0" spc="290"/>
              <a:t>  </a:t>
            </a:r>
            <a:r>
              <a:rPr dirty="0"/>
              <a:t>затем</a:t>
            </a:r>
            <a:r>
              <a:rPr dirty="0" spc="285"/>
              <a:t>  </a:t>
            </a:r>
            <a:r>
              <a:rPr dirty="0" spc="-10"/>
              <a:t>начальником </a:t>
            </a:r>
            <a:r>
              <a:rPr dirty="0"/>
              <a:t>разреза</a:t>
            </a:r>
            <a:r>
              <a:rPr dirty="0" spc="85"/>
              <a:t>  </a:t>
            </a:r>
            <a:r>
              <a:rPr dirty="0"/>
              <a:t>№</a:t>
            </a:r>
            <a:r>
              <a:rPr dirty="0" spc="85"/>
              <a:t>  </a:t>
            </a:r>
            <a:r>
              <a:rPr dirty="0"/>
              <a:t>1,</a:t>
            </a:r>
            <a:r>
              <a:rPr dirty="0" spc="85"/>
              <a:t>  </a:t>
            </a:r>
            <a:r>
              <a:rPr dirty="0"/>
              <a:t>с</a:t>
            </a:r>
            <a:r>
              <a:rPr dirty="0" spc="90"/>
              <a:t>  </a:t>
            </a:r>
            <a:r>
              <a:rPr dirty="0"/>
              <a:t>1948</a:t>
            </a:r>
            <a:r>
              <a:rPr dirty="0" spc="85"/>
              <a:t>  </a:t>
            </a:r>
            <a:r>
              <a:rPr dirty="0"/>
              <a:t>года</a:t>
            </a:r>
            <a:r>
              <a:rPr dirty="0" spc="85"/>
              <a:t>  </a:t>
            </a:r>
            <a:r>
              <a:rPr dirty="0"/>
              <a:t>–</a:t>
            </a:r>
            <a:r>
              <a:rPr dirty="0" spc="85"/>
              <a:t>  </a:t>
            </a:r>
            <a:r>
              <a:rPr dirty="0"/>
              <a:t>главным</a:t>
            </a:r>
            <a:r>
              <a:rPr dirty="0" spc="90"/>
              <a:t>  </a:t>
            </a:r>
            <a:r>
              <a:rPr dirty="0"/>
              <a:t>инженером</a:t>
            </a:r>
            <a:r>
              <a:rPr dirty="0" spc="85"/>
              <a:t>  </a:t>
            </a:r>
            <a:r>
              <a:rPr dirty="0"/>
              <a:t>треста.</a:t>
            </a:r>
            <a:r>
              <a:rPr dirty="0" spc="85"/>
              <a:t>  </a:t>
            </a:r>
            <a:r>
              <a:rPr dirty="0"/>
              <a:t>Здесь</a:t>
            </a:r>
            <a:r>
              <a:rPr dirty="0" spc="90"/>
              <a:t>  </a:t>
            </a:r>
            <a:r>
              <a:rPr dirty="0"/>
              <a:t>наиболее</a:t>
            </a:r>
            <a:r>
              <a:rPr dirty="0" spc="85"/>
              <a:t>  </a:t>
            </a:r>
            <a:r>
              <a:rPr dirty="0"/>
              <a:t>полно</a:t>
            </a:r>
            <a:r>
              <a:rPr dirty="0" spc="85"/>
              <a:t>  </a:t>
            </a:r>
            <a:r>
              <a:rPr dirty="0"/>
              <a:t>раскрылись</a:t>
            </a:r>
            <a:r>
              <a:rPr dirty="0" spc="85"/>
              <a:t>  </a:t>
            </a:r>
            <a:r>
              <a:rPr dirty="0" spc="-25"/>
              <a:t>его </a:t>
            </a:r>
            <a:r>
              <a:rPr dirty="0"/>
              <a:t>инженерные</a:t>
            </a:r>
            <a:r>
              <a:rPr dirty="0" spc="250"/>
              <a:t> </a:t>
            </a:r>
            <a:r>
              <a:rPr dirty="0"/>
              <a:t>способности,</a:t>
            </a:r>
            <a:r>
              <a:rPr dirty="0" spc="250"/>
              <a:t> </a:t>
            </a:r>
            <a:r>
              <a:rPr dirty="0"/>
              <a:t>ибо</a:t>
            </a:r>
            <a:r>
              <a:rPr dirty="0" spc="250"/>
              <a:t> </a:t>
            </a:r>
            <a:r>
              <a:rPr dirty="0"/>
              <a:t>на</a:t>
            </a:r>
            <a:r>
              <a:rPr dirty="0" spc="254"/>
              <a:t> </a:t>
            </a:r>
            <a:r>
              <a:rPr dirty="0"/>
              <a:t>вскрыше</a:t>
            </a:r>
            <a:r>
              <a:rPr dirty="0" spc="250"/>
              <a:t> </a:t>
            </a:r>
            <a:r>
              <a:rPr dirty="0"/>
              <a:t>постоянно</a:t>
            </a:r>
            <a:r>
              <a:rPr dirty="0" spc="250"/>
              <a:t> </a:t>
            </a:r>
            <a:r>
              <a:rPr dirty="0"/>
              <a:t>нужна</a:t>
            </a:r>
            <a:r>
              <a:rPr dirty="0" spc="250"/>
              <a:t> </a:t>
            </a:r>
            <a:r>
              <a:rPr dirty="0"/>
              <a:t>полная</a:t>
            </a:r>
            <a:r>
              <a:rPr dirty="0" spc="254"/>
              <a:t> </a:t>
            </a:r>
            <a:r>
              <a:rPr dirty="0"/>
              <a:t>самоотдача.</a:t>
            </a:r>
            <a:r>
              <a:rPr dirty="0" spc="250"/>
              <a:t> </a:t>
            </a:r>
            <a:r>
              <a:rPr dirty="0"/>
              <a:t>Городецкий</a:t>
            </a:r>
            <a:r>
              <a:rPr dirty="0" spc="250"/>
              <a:t> </a:t>
            </a:r>
            <a:r>
              <a:rPr dirty="0" spc="-10"/>
              <a:t>Давид </a:t>
            </a:r>
            <a:r>
              <a:rPr dirty="0"/>
              <a:t>Евсеевич</a:t>
            </a:r>
            <a:r>
              <a:rPr dirty="0" spc="315"/>
              <a:t> </a:t>
            </a:r>
            <a:r>
              <a:rPr dirty="0"/>
              <a:t>награжден</a:t>
            </a:r>
            <a:r>
              <a:rPr dirty="0" spc="315"/>
              <a:t> </a:t>
            </a:r>
            <a:r>
              <a:rPr dirty="0"/>
              <a:t>медалью</a:t>
            </a:r>
            <a:r>
              <a:rPr dirty="0" spc="315"/>
              <a:t> </a:t>
            </a:r>
            <a:r>
              <a:rPr dirty="0"/>
              <a:t>«За</a:t>
            </a:r>
            <a:r>
              <a:rPr dirty="0" spc="320"/>
              <a:t> </a:t>
            </a:r>
            <a:r>
              <a:rPr dirty="0"/>
              <a:t>доблестный</a:t>
            </a:r>
            <a:r>
              <a:rPr dirty="0" spc="315"/>
              <a:t> </a:t>
            </a:r>
            <a:r>
              <a:rPr dirty="0"/>
              <a:t>труд</a:t>
            </a:r>
            <a:r>
              <a:rPr dirty="0" spc="315"/>
              <a:t> </a:t>
            </a:r>
            <a:r>
              <a:rPr dirty="0"/>
              <a:t>в</a:t>
            </a:r>
            <a:r>
              <a:rPr dirty="0" spc="315"/>
              <a:t> </a:t>
            </a:r>
            <a:r>
              <a:rPr dirty="0"/>
              <a:t>Великой</a:t>
            </a:r>
            <a:r>
              <a:rPr dirty="0" spc="320"/>
              <a:t> </a:t>
            </a:r>
            <a:r>
              <a:rPr dirty="0"/>
              <a:t>Отечественной</a:t>
            </a:r>
            <a:r>
              <a:rPr dirty="0" spc="315"/>
              <a:t> </a:t>
            </a:r>
            <a:r>
              <a:rPr dirty="0"/>
              <a:t>войне</a:t>
            </a:r>
            <a:r>
              <a:rPr dirty="0" spc="315"/>
              <a:t> </a:t>
            </a:r>
            <a:r>
              <a:rPr dirty="0"/>
              <a:t>1941-1945</a:t>
            </a:r>
            <a:r>
              <a:rPr dirty="0" spc="315"/>
              <a:t> </a:t>
            </a:r>
            <a:r>
              <a:rPr dirty="0" spc="-20"/>
              <a:t>гг.»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/>
              <a:t>медалью</a:t>
            </a:r>
            <a:r>
              <a:rPr dirty="0" spc="-25"/>
              <a:t> </a:t>
            </a:r>
            <a:r>
              <a:rPr dirty="0"/>
              <a:t>«За</a:t>
            </a:r>
            <a:r>
              <a:rPr dirty="0" spc="-25"/>
              <a:t> </a:t>
            </a:r>
            <a:r>
              <a:rPr dirty="0"/>
              <a:t>трудовую</a:t>
            </a:r>
            <a:r>
              <a:rPr dirty="0" spc="-25"/>
              <a:t> </a:t>
            </a:r>
            <a:r>
              <a:rPr dirty="0" spc="-10"/>
              <a:t>доблесть».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590" rIns="0" bIns="0" rtlCol="0" vert="horz">
            <a:spAutoFit/>
          </a:bodyPr>
          <a:lstStyle/>
          <a:p>
            <a:pPr marL="3258185" marR="5080" indent="-2066289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Диплом</a:t>
            </a:r>
            <a:r>
              <a:rPr dirty="0" sz="2000" spc="-15"/>
              <a:t> </a:t>
            </a:r>
            <a:r>
              <a:rPr dirty="0" sz="2000"/>
              <a:t>об</a:t>
            </a:r>
            <a:r>
              <a:rPr dirty="0" sz="2000" spc="-10"/>
              <a:t> </a:t>
            </a:r>
            <a:r>
              <a:rPr dirty="0" sz="2000"/>
              <a:t>окончании</a:t>
            </a:r>
            <a:r>
              <a:rPr dirty="0" sz="2000" spc="-15"/>
              <a:t> </a:t>
            </a:r>
            <a:r>
              <a:rPr dirty="0" sz="2000"/>
              <a:t>Донецкого</a:t>
            </a:r>
            <a:r>
              <a:rPr dirty="0" sz="2000" spc="-10"/>
              <a:t> индустриального института </a:t>
            </a:r>
            <a:r>
              <a:rPr dirty="0" sz="2000"/>
              <a:t>Городецкого</a:t>
            </a:r>
            <a:r>
              <a:rPr dirty="0" sz="2000" spc="-35"/>
              <a:t> </a:t>
            </a:r>
            <a:r>
              <a:rPr dirty="0" sz="2000"/>
              <a:t>Д.Е.</a:t>
            </a:r>
            <a:r>
              <a:rPr dirty="0" sz="2000" spc="-30"/>
              <a:t> </a:t>
            </a:r>
            <a:r>
              <a:rPr dirty="0" sz="2000"/>
              <a:t>1936</a:t>
            </a:r>
            <a:r>
              <a:rPr dirty="0" sz="2000" spc="-35"/>
              <a:t> </a:t>
            </a:r>
            <a:r>
              <a:rPr dirty="0" sz="2000" spc="-25"/>
              <a:t>год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2047450" y="6305905"/>
            <a:ext cx="55943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(г.</a:t>
            </a:r>
            <a:endParaRPr sz="14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Карпинск)</a:t>
            </a:r>
            <a:r>
              <a:rPr dirty="0" sz="1400" spc="3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Оп.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1-л.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118,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Л.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177.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987" y="1000107"/>
            <a:ext cx="3857650" cy="52149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4623" rIns="0" bIns="0" rtlCol="0" vert="horz">
            <a:spAutoFit/>
          </a:bodyPr>
          <a:lstStyle/>
          <a:p>
            <a:pPr algn="ctr" marL="18351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Выписка</a:t>
            </a:r>
            <a:r>
              <a:rPr dirty="0" sz="2000" spc="-45"/>
              <a:t> </a:t>
            </a:r>
            <a:r>
              <a:rPr dirty="0" sz="2000"/>
              <a:t>из</a:t>
            </a:r>
            <a:r>
              <a:rPr dirty="0" sz="2000" spc="-40"/>
              <a:t> </a:t>
            </a:r>
            <a:r>
              <a:rPr dirty="0" sz="2000"/>
              <a:t>приказа</a:t>
            </a:r>
            <a:r>
              <a:rPr dirty="0" sz="2000" spc="-40"/>
              <a:t> </a:t>
            </a:r>
            <a:r>
              <a:rPr dirty="0" sz="2000"/>
              <a:t>по</a:t>
            </a:r>
            <a:r>
              <a:rPr dirty="0" sz="2000" spc="-45"/>
              <a:t> </a:t>
            </a:r>
            <a:r>
              <a:rPr dirty="0" sz="2000"/>
              <a:t>тресту</a:t>
            </a:r>
            <a:r>
              <a:rPr dirty="0" sz="2000" spc="-40"/>
              <a:t> </a:t>
            </a:r>
            <a:r>
              <a:rPr dirty="0" sz="2000"/>
              <a:t>«Богословуголь»</a:t>
            </a:r>
            <a:r>
              <a:rPr dirty="0" sz="2000" spc="415"/>
              <a:t> </a:t>
            </a:r>
            <a:r>
              <a:rPr dirty="0" sz="2000"/>
              <a:t>комбината</a:t>
            </a:r>
            <a:r>
              <a:rPr dirty="0" sz="2000" spc="-40"/>
              <a:t> </a:t>
            </a:r>
            <a:r>
              <a:rPr dirty="0" sz="2000" spc="-10"/>
              <a:t>«Свердловскуголь»</a:t>
            </a:r>
            <a:endParaRPr sz="2000"/>
          </a:p>
          <a:p>
            <a:pPr algn="ctr" marL="186690">
              <a:lnSpc>
                <a:spcPct val="100000"/>
              </a:lnSpc>
            </a:pPr>
            <a:r>
              <a:rPr dirty="0" sz="2000"/>
              <a:t>№</a:t>
            </a:r>
            <a:r>
              <a:rPr dirty="0" sz="2000" spc="-30"/>
              <a:t> </a:t>
            </a:r>
            <a:r>
              <a:rPr dirty="0" sz="2000"/>
              <a:t>258</a:t>
            </a:r>
            <a:r>
              <a:rPr dirty="0" sz="2000" spc="-25"/>
              <a:t> </a:t>
            </a:r>
            <a:r>
              <a:rPr dirty="0" sz="2000"/>
              <a:t>от</a:t>
            </a:r>
            <a:r>
              <a:rPr dirty="0" sz="2000" spc="-30"/>
              <a:t> </a:t>
            </a:r>
            <a:r>
              <a:rPr dirty="0" sz="2000"/>
              <a:t>10.08.1942</a:t>
            </a:r>
            <a:r>
              <a:rPr dirty="0" sz="2000" spc="-25"/>
              <a:t> </a:t>
            </a:r>
            <a:r>
              <a:rPr dirty="0" sz="2000"/>
              <a:t>г.</a:t>
            </a:r>
            <a:r>
              <a:rPr dirty="0" sz="2000" spc="-30"/>
              <a:t> </a:t>
            </a:r>
            <a:r>
              <a:rPr dirty="0" sz="2000"/>
              <a:t>«О</a:t>
            </a:r>
            <a:r>
              <a:rPr dirty="0" sz="2000" spc="-25"/>
              <a:t> </a:t>
            </a:r>
            <a:r>
              <a:rPr dirty="0" sz="2000"/>
              <a:t>назначении</a:t>
            </a:r>
            <a:r>
              <a:rPr dirty="0" sz="2000" spc="-30"/>
              <a:t> </a:t>
            </a:r>
            <a:r>
              <a:rPr dirty="0" sz="2000"/>
              <a:t>главным</a:t>
            </a:r>
            <a:r>
              <a:rPr dirty="0" sz="2000" spc="-25"/>
              <a:t> </a:t>
            </a:r>
            <a:r>
              <a:rPr dirty="0" sz="2000"/>
              <a:t>инженером</a:t>
            </a:r>
            <a:r>
              <a:rPr dirty="0" sz="2000" spc="-30"/>
              <a:t> </a:t>
            </a:r>
            <a:r>
              <a:rPr dirty="0" sz="2000"/>
              <a:t>разреза</a:t>
            </a:r>
            <a:r>
              <a:rPr dirty="0" sz="2000" spc="-25"/>
              <a:t> </a:t>
            </a:r>
            <a:r>
              <a:rPr dirty="0" sz="2000"/>
              <a:t>№</a:t>
            </a:r>
            <a:r>
              <a:rPr dirty="0" sz="2000" spc="-30"/>
              <a:t> </a:t>
            </a:r>
            <a:r>
              <a:rPr dirty="0" sz="2000" spc="-25"/>
              <a:t>1»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414332" y="6127331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4720" marR="5080" indent="-21926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30.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161.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2599" y="1357299"/>
            <a:ext cx="5500725" cy="4572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7495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Наградной</a:t>
            </a:r>
            <a:r>
              <a:rPr dirty="0" sz="2000" spc="-70"/>
              <a:t> </a:t>
            </a:r>
            <a:r>
              <a:rPr dirty="0" sz="2000"/>
              <a:t>лист</a:t>
            </a:r>
            <a:r>
              <a:rPr dirty="0" sz="2000" spc="-70"/>
              <a:t> </a:t>
            </a:r>
            <a:r>
              <a:rPr dirty="0" sz="2000"/>
              <a:t>Городецкого</a:t>
            </a:r>
            <a:r>
              <a:rPr dirty="0" sz="2000" spc="-70"/>
              <a:t> </a:t>
            </a:r>
            <a:r>
              <a:rPr dirty="0" sz="2000" spc="-10"/>
              <a:t>Д.Е..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307179" y="6270193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06320" marR="5080" indent="-22942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30.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205.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19" y="571479"/>
            <a:ext cx="3895725" cy="557216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8687" y="571479"/>
            <a:ext cx="3714775" cy="55721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449" rIns="0" bIns="0" rtlCol="0" vert="horz">
            <a:spAutoFit/>
          </a:bodyPr>
          <a:lstStyle/>
          <a:p>
            <a:pPr marL="12700" marR="5080" indent="1162685">
              <a:lnSpc>
                <a:spcPct val="100000"/>
              </a:lnSpc>
              <a:spcBef>
                <a:spcPts val="100"/>
              </a:spcBef>
            </a:pPr>
            <a:r>
              <a:rPr dirty="0"/>
              <a:t>Информационный</a:t>
            </a:r>
            <a:r>
              <a:rPr dirty="0" spc="-70"/>
              <a:t> </a:t>
            </a:r>
            <a:r>
              <a:rPr dirty="0"/>
              <a:t>листок</a:t>
            </a:r>
            <a:r>
              <a:rPr dirty="0" spc="-70"/>
              <a:t> </a:t>
            </a:r>
            <a:r>
              <a:rPr dirty="0"/>
              <a:t>«Молния»</a:t>
            </a:r>
            <a:r>
              <a:rPr dirty="0" spc="-70"/>
              <a:t> </a:t>
            </a:r>
            <a:r>
              <a:rPr dirty="0"/>
              <a:t>газеты</a:t>
            </a:r>
            <a:r>
              <a:rPr dirty="0" spc="-70"/>
              <a:t> </a:t>
            </a:r>
            <a:r>
              <a:rPr dirty="0"/>
              <a:t>«Карпинский</a:t>
            </a:r>
            <a:r>
              <a:rPr dirty="0" spc="-70"/>
              <a:t> </a:t>
            </a:r>
            <a:r>
              <a:rPr dirty="0" spc="-10"/>
              <a:t>рабочий» </a:t>
            </a:r>
            <a:r>
              <a:rPr dirty="0"/>
              <a:t>Богословских</a:t>
            </a:r>
            <a:r>
              <a:rPr dirty="0" spc="-30"/>
              <a:t> </a:t>
            </a:r>
            <a:r>
              <a:rPr dirty="0"/>
              <a:t>угольных</a:t>
            </a:r>
            <a:r>
              <a:rPr dirty="0" spc="-30"/>
              <a:t> </a:t>
            </a:r>
            <a:r>
              <a:rPr dirty="0"/>
              <a:t>копий</a:t>
            </a:r>
            <a:r>
              <a:rPr dirty="0" spc="-30"/>
              <a:t> </a:t>
            </a:r>
            <a:r>
              <a:rPr dirty="0"/>
              <a:t>№</a:t>
            </a:r>
            <a:r>
              <a:rPr dirty="0" spc="-30"/>
              <a:t> </a:t>
            </a:r>
            <a:r>
              <a:rPr dirty="0"/>
              <a:t>8</a:t>
            </a:r>
            <a:r>
              <a:rPr dirty="0" spc="-30"/>
              <a:t> </a:t>
            </a:r>
            <a:r>
              <a:rPr dirty="0"/>
              <a:t>от</a:t>
            </a:r>
            <a:r>
              <a:rPr dirty="0" spc="-30"/>
              <a:t> </a:t>
            </a:r>
            <a:r>
              <a:rPr dirty="0"/>
              <a:t>24.06.1944</a:t>
            </a:r>
            <a:r>
              <a:rPr dirty="0" spc="-30"/>
              <a:t> </a:t>
            </a:r>
            <a:r>
              <a:rPr dirty="0"/>
              <a:t>г.</a:t>
            </a:r>
            <a:r>
              <a:rPr dirty="0" spc="-30"/>
              <a:t> </a:t>
            </a:r>
            <a:r>
              <a:rPr dirty="0"/>
              <a:t>«О</a:t>
            </a:r>
            <a:r>
              <a:rPr dirty="0" spc="-30"/>
              <a:t> </a:t>
            </a:r>
            <a:r>
              <a:rPr dirty="0" spc="-20"/>
              <a:t>Горняках-</a:t>
            </a:r>
            <a:r>
              <a:rPr dirty="0"/>
              <a:t>передовиках</a:t>
            </a:r>
            <a:r>
              <a:rPr dirty="0" spc="-30"/>
              <a:t> </a:t>
            </a:r>
            <a:r>
              <a:rPr dirty="0"/>
              <a:t>разреза</a:t>
            </a:r>
            <a:r>
              <a:rPr dirty="0" spc="-30"/>
              <a:t> </a:t>
            </a:r>
            <a:r>
              <a:rPr dirty="0"/>
              <a:t>№</a:t>
            </a:r>
            <a:r>
              <a:rPr dirty="0" spc="-25"/>
              <a:t> 1»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21489" y="6127331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4095" marR="5080" indent="-227203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30.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167.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662" y="928669"/>
            <a:ext cx="3200400" cy="50768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928669"/>
            <a:ext cx="3286150" cy="507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1551" rIns="0" bIns="0" rtlCol="0" vert="horz">
            <a:spAutoFit/>
          </a:bodyPr>
          <a:lstStyle/>
          <a:p>
            <a:pPr marL="629920">
              <a:lnSpc>
                <a:spcPct val="100000"/>
              </a:lnSpc>
              <a:spcBef>
                <a:spcPts val="100"/>
              </a:spcBef>
            </a:pPr>
            <a:r>
              <a:rPr dirty="0" sz="2200"/>
              <a:t>Личный</a:t>
            </a:r>
            <a:r>
              <a:rPr dirty="0" sz="2200" spc="-20"/>
              <a:t> </a:t>
            </a:r>
            <a:r>
              <a:rPr dirty="0" sz="2200"/>
              <a:t>листок</a:t>
            </a:r>
            <a:r>
              <a:rPr dirty="0" sz="2200" spc="-15"/>
              <a:t> </a:t>
            </a:r>
            <a:r>
              <a:rPr dirty="0" sz="2200"/>
              <a:t>по</a:t>
            </a:r>
            <a:r>
              <a:rPr dirty="0" sz="2200" spc="-15"/>
              <a:t> </a:t>
            </a:r>
            <a:r>
              <a:rPr dirty="0" sz="2200"/>
              <a:t>учету</a:t>
            </a:r>
            <a:r>
              <a:rPr dirty="0" sz="2200" spc="-15"/>
              <a:t> </a:t>
            </a:r>
            <a:r>
              <a:rPr dirty="0" sz="2200"/>
              <a:t>кадров</a:t>
            </a:r>
            <a:r>
              <a:rPr dirty="0" sz="2200" spc="-15"/>
              <a:t> </a:t>
            </a:r>
            <a:r>
              <a:rPr dirty="0" sz="2200"/>
              <a:t>Дуракова</a:t>
            </a:r>
            <a:r>
              <a:rPr dirty="0" sz="2200" spc="-15"/>
              <a:t> </a:t>
            </a:r>
            <a:r>
              <a:rPr dirty="0" sz="2200"/>
              <a:t>В.И.</a:t>
            </a:r>
            <a:r>
              <a:rPr dirty="0" sz="2200" spc="-15"/>
              <a:t> </a:t>
            </a:r>
            <a:r>
              <a:rPr dirty="0" sz="2200"/>
              <a:t>1937</a:t>
            </a:r>
            <a:r>
              <a:rPr dirty="0" sz="2200" spc="-15"/>
              <a:t> </a:t>
            </a:r>
            <a:r>
              <a:rPr dirty="0" sz="2200" spc="-25"/>
              <a:t>год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595282" y="928669"/>
            <a:ext cx="7626984" cy="5215255"/>
            <a:chOff x="595282" y="928669"/>
            <a:chExt cx="7626984" cy="52152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282" y="928669"/>
              <a:ext cx="3724275" cy="52149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5812" y="928669"/>
              <a:ext cx="3626167" cy="52149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128585" y="6243497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41525" marR="5080" indent="-202946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32.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255-</a:t>
            </a:r>
            <a:r>
              <a:rPr dirty="0" sz="1400" spc="-20" b="1">
                <a:latin typeface="Times New Roman"/>
                <a:cs typeface="Times New Roman"/>
              </a:rPr>
              <a:t>256.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932" y="0"/>
              <a:ext cx="9317067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42920">
              <a:lnSpc>
                <a:spcPct val="100000"/>
              </a:lnSpc>
              <a:spcBef>
                <a:spcPts val="100"/>
              </a:spcBef>
            </a:pPr>
            <a:r>
              <a:rPr dirty="0" sz="1900" spc="-10"/>
              <a:t>Автобиография</a:t>
            </a:r>
            <a:r>
              <a:rPr dirty="0" sz="1900" spc="-70"/>
              <a:t> </a:t>
            </a:r>
            <a:r>
              <a:rPr dirty="0" sz="1900"/>
              <a:t>Дуракова</a:t>
            </a:r>
            <a:r>
              <a:rPr dirty="0" sz="1900" spc="-70"/>
              <a:t> </a:t>
            </a:r>
            <a:r>
              <a:rPr dirty="0" sz="1900" spc="-20"/>
              <a:t>В.И.</a:t>
            </a:r>
            <a:endParaRPr sz="1900"/>
          </a:p>
        </p:txBody>
      </p:sp>
      <p:sp>
        <p:nvSpPr>
          <p:cNvPr id="6" name="object 6" descr=""/>
          <p:cNvSpPr txBox="1"/>
          <p:nvPr/>
        </p:nvSpPr>
        <p:spPr>
          <a:xfrm>
            <a:off x="1931562" y="6207620"/>
            <a:ext cx="6040120" cy="38227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917700" marR="5080" indent="-1905000">
              <a:lnSpc>
                <a:spcPct val="80000"/>
              </a:lnSpc>
              <a:spcBef>
                <a:spcPts val="409"/>
              </a:spcBef>
            </a:pPr>
            <a:r>
              <a:rPr dirty="0" sz="1300" b="1">
                <a:latin typeface="Times New Roman"/>
                <a:cs typeface="Times New Roman"/>
              </a:rPr>
              <a:t>Филиал</a:t>
            </a:r>
            <a:r>
              <a:rPr dirty="0" sz="1300" spc="-3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ГКУСО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«ГАДЛССО»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Северного</a:t>
            </a:r>
            <a:r>
              <a:rPr dirty="0" sz="1300" spc="-3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управленческого</a:t>
            </a:r>
            <a:r>
              <a:rPr dirty="0" sz="1300" spc="-30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округа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(г.</a:t>
            </a:r>
            <a:r>
              <a:rPr dirty="0" sz="1300" spc="-2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Карпинск) </a:t>
            </a:r>
            <a:r>
              <a:rPr dirty="0" sz="1300" b="1">
                <a:latin typeface="Times New Roman"/>
                <a:cs typeface="Times New Roman"/>
              </a:rPr>
              <a:t>Ф.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4. Оп.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1-</a:t>
            </a:r>
            <a:r>
              <a:rPr dirty="0" sz="1300" b="1">
                <a:latin typeface="Times New Roman"/>
                <a:cs typeface="Times New Roman"/>
              </a:rPr>
              <a:t>л. Д.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b="1">
                <a:latin typeface="Times New Roman"/>
                <a:cs typeface="Times New Roman"/>
              </a:rPr>
              <a:t>32. Л.</a:t>
            </a:r>
            <a:r>
              <a:rPr dirty="0" sz="1300" spc="-5" b="1">
                <a:latin typeface="Times New Roman"/>
                <a:cs typeface="Times New Roman"/>
              </a:rPr>
              <a:t> </a:t>
            </a:r>
            <a:r>
              <a:rPr dirty="0" sz="1300" spc="-10" b="1">
                <a:latin typeface="Times New Roman"/>
                <a:cs typeface="Times New Roman"/>
              </a:rPr>
              <a:t>264-</a:t>
            </a:r>
            <a:r>
              <a:rPr dirty="0" sz="1300" spc="-20" b="1">
                <a:latin typeface="Times New Roman"/>
                <a:cs typeface="Times New Roman"/>
              </a:rPr>
              <a:t>266.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52472" y="571479"/>
            <a:ext cx="8072755" cy="5572760"/>
            <a:chOff x="952472" y="571479"/>
            <a:chExt cx="8072755" cy="557276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472" y="571479"/>
              <a:ext cx="3929087" cy="55721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5875" y="571479"/>
              <a:ext cx="3929087" cy="5572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5322" y="128592"/>
            <a:ext cx="9579610" cy="409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1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Выписка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из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протокола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41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заседания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Президиума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ЦК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союза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угольщиков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восточных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районов</a:t>
            </a:r>
            <a:r>
              <a:rPr dirty="0" sz="1400" spc="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СССР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от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15.09.1939</a:t>
            </a:r>
            <a:r>
              <a:rPr dirty="0" sz="1400" spc="3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г.</a:t>
            </a:r>
            <a:endParaRPr sz="1400">
              <a:latin typeface="Times New Roman"/>
              <a:cs typeface="Times New Roman"/>
            </a:endParaRPr>
          </a:p>
          <a:p>
            <a:pPr marL="527050">
              <a:lnSpc>
                <a:spcPts val="1510"/>
              </a:lnSpc>
            </a:pPr>
            <a:r>
              <a:rPr dirty="0" sz="1400" b="1">
                <a:latin typeface="Times New Roman"/>
                <a:cs typeface="Times New Roman"/>
              </a:rPr>
              <a:t>«О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выполнении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плана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обучению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неграмотных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малограмотных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Богословскому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руднику»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572934" y="6228283"/>
            <a:ext cx="5115560" cy="32766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734820" marR="5080" indent="-1722755">
              <a:lnSpc>
                <a:spcPct val="80000"/>
              </a:lnSpc>
              <a:spcBef>
                <a:spcPts val="365"/>
              </a:spcBef>
            </a:pPr>
            <a:r>
              <a:rPr dirty="0" sz="1100" b="1">
                <a:latin typeface="Times New Roman"/>
                <a:cs typeface="Times New Roman"/>
              </a:rPr>
              <a:t>Филиал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ГКУСО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«ГАДЛССО»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Северного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управленческого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округа</a:t>
            </a:r>
            <a:r>
              <a:rPr dirty="0" sz="1100" spc="-2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(г.</a:t>
            </a:r>
            <a:r>
              <a:rPr dirty="0" sz="1100" spc="-20" b="1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Times New Roman"/>
                <a:cs typeface="Times New Roman"/>
              </a:rPr>
              <a:t>Карпинск) </a:t>
            </a:r>
            <a:r>
              <a:rPr dirty="0" sz="1100" b="1">
                <a:latin typeface="Times New Roman"/>
                <a:cs typeface="Times New Roman"/>
              </a:rPr>
              <a:t>Ф.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4.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Оп.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1-л.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Д.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32.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b="1">
                <a:latin typeface="Times New Roman"/>
                <a:cs typeface="Times New Roman"/>
              </a:rPr>
              <a:t>Л.</a:t>
            </a:r>
            <a:r>
              <a:rPr dirty="0" sz="1100" spc="-5" b="1">
                <a:latin typeface="Times New Roman"/>
                <a:cs typeface="Times New Roman"/>
              </a:rPr>
              <a:t> </a:t>
            </a:r>
            <a:r>
              <a:rPr dirty="0" sz="1100" spc="-20" b="1">
                <a:latin typeface="Times New Roman"/>
                <a:cs typeface="Times New Roman"/>
              </a:rPr>
              <a:t>267.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6912" y="785793"/>
            <a:ext cx="385765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368" y="604629"/>
            <a:ext cx="48780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2000" i="1">
                <a:latin typeface="Times New Roman"/>
                <a:cs typeface="Times New Roman"/>
              </a:rPr>
              <a:t>Шарков</a:t>
            </a:r>
            <a:r>
              <a:rPr dirty="0" sz="2000" spc="-40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Алексей</a:t>
            </a:r>
            <a:r>
              <a:rPr dirty="0" sz="2000" spc="-3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Мефодиевич</a:t>
            </a:r>
            <a:r>
              <a:rPr dirty="0" sz="2000" spc="-35" i="1">
                <a:latin typeface="Times New Roman"/>
                <a:cs typeface="Times New Roman"/>
              </a:rPr>
              <a:t> </a:t>
            </a:r>
            <a:r>
              <a:rPr dirty="0" sz="2000" spc="-50" i="1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i="1">
                <a:latin typeface="Times New Roman"/>
                <a:cs typeface="Times New Roman"/>
              </a:rPr>
              <a:t>«От</a:t>
            </a:r>
            <a:r>
              <a:rPr dirty="0" sz="2000" spc="-20" i="1">
                <a:latin typeface="Times New Roman"/>
                <a:cs typeface="Times New Roman"/>
              </a:rPr>
              <a:t> </a:t>
            </a:r>
            <a:r>
              <a:rPr dirty="0" sz="2000" spc="-10" i="1">
                <a:latin typeface="Times New Roman"/>
                <a:cs typeface="Times New Roman"/>
              </a:rPr>
              <a:t>чернорабочего</a:t>
            </a:r>
            <a:r>
              <a:rPr dirty="0" sz="2000" spc="-1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до</a:t>
            </a:r>
            <a:r>
              <a:rPr dirty="0" sz="2000" spc="-15" i="1">
                <a:latin typeface="Times New Roman"/>
                <a:cs typeface="Times New Roman"/>
              </a:rPr>
              <a:t> </a:t>
            </a:r>
            <a:r>
              <a:rPr dirty="0" sz="2000" i="1">
                <a:latin typeface="Times New Roman"/>
                <a:cs typeface="Times New Roman"/>
              </a:rPr>
              <a:t>главного</a:t>
            </a:r>
            <a:r>
              <a:rPr dirty="0" sz="2000" spc="-15" i="1">
                <a:latin typeface="Times New Roman"/>
                <a:cs typeface="Times New Roman"/>
              </a:rPr>
              <a:t> </a:t>
            </a:r>
            <a:r>
              <a:rPr dirty="0" sz="2000" spc="-10" i="1">
                <a:latin typeface="Times New Roman"/>
                <a:cs typeface="Times New Roman"/>
              </a:rPr>
              <a:t>инженера»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6759" y="1385290"/>
            <a:ext cx="7627620" cy="407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6004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5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июне</a:t>
            </a:r>
            <a:r>
              <a:rPr dirty="0" sz="1400" spc="25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1946</a:t>
            </a:r>
            <a:r>
              <a:rPr dirty="0" sz="1400" spc="25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года</a:t>
            </a:r>
            <a:r>
              <a:rPr dirty="0" sz="1400" spc="25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управляющим</a:t>
            </a:r>
            <a:r>
              <a:rPr dirty="0" sz="1400" spc="25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трестом</a:t>
            </a:r>
            <a:r>
              <a:rPr dirty="0" sz="1400" spc="25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«Богословуголь»</a:t>
            </a:r>
            <a:r>
              <a:rPr dirty="0" sz="1400" spc="254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назначили</a:t>
            </a:r>
            <a:r>
              <a:rPr dirty="0" sz="1400" spc="254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Алексея </a:t>
            </a:r>
            <a:r>
              <a:rPr dirty="0" sz="1400" b="1">
                <a:latin typeface="Times New Roman"/>
                <a:cs typeface="Times New Roman"/>
              </a:rPr>
              <a:t>Мефодиевича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Шаркова,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работавшего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до</a:t>
            </a:r>
            <a:r>
              <a:rPr dirty="0" sz="1400" spc="9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этого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начальником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разреза</a:t>
            </a:r>
            <a:r>
              <a:rPr dirty="0" sz="1400" spc="9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№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2.</a:t>
            </a:r>
            <a:r>
              <a:rPr dirty="0" sz="1400" spc="8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90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родился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1912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г.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Витебске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семье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надзирателя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Витебской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тюрьмы.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1925-1926</a:t>
            </a:r>
            <a:r>
              <a:rPr dirty="0" sz="1400" spc="1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гг.</a:t>
            </a:r>
            <a:r>
              <a:rPr dirty="0" sz="1400" spc="18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работал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найму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сельском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хозяйстве,</a:t>
            </a:r>
            <a:r>
              <a:rPr dirty="0" sz="1400" spc="1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1927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–</a:t>
            </a:r>
            <a:r>
              <a:rPr dirty="0" sz="1400" spc="1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строительстве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фабрики.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1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1928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1930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гг. </a:t>
            </a:r>
            <a:r>
              <a:rPr dirty="0" sz="1400" b="1">
                <a:latin typeface="Times New Roman"/>
                <a:cs typeface="Times New Roman"/>
              </a:rPr>
              <a:t>учился</a:t>
            </a:r>
            <a:r>
              <a:rPr dirty="0" sz="1400" spc="2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ж/д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школе</a:t>
            </a:r>
            <a:r>
              <a:rPr dirty="0" sz="1400" spc="2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ФЗО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г.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Витебска,</a:t>
            </a:r>
            <a:r>
              <a:rPr dirty="0" sz="1400" spc="2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1930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2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1934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гг.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работал</a:t>
            </a:r>
            <a:r>
              <a:rPr dirty="0" sz="1400" spc="20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помощником</a:t>
            </a:r>
            <a:r>
              <a:rPr dirty="0" sz="1400" spc="204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машиниста </a:t>
            </a:r>
            <a:r>
              <a:rPr dirty="0" sz="1400" b="1">
                <a:latin typeface="Times New Roman"/>
                <a:cs typeface="Times New Roman"/>
              </a:rPr>
              <a:t>паровоза.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1934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окончил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Ленинградский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горный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институт,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после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чего</a:t>
            </a:r>
            <a:r>
              <a:rPr dirty="0" sz="1400" spc="110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работал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шахтах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Подмосковного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угольного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бассейна.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Перед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началом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войны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переведён</a:t>
            </a:r>
            <a:r>
              <a:rPr dirty="0" sz="1400" spc="5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6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трест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«Богословуголь»,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где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занимал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руководящие</a:t>
            </a:r>
            <a:r>
              <a:rPr dirty="0" sz="1400" spc="3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должности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разрезах</a:t>
            </a:r>
            <a:r>
              <a:rPr dirty="0" sz="1400" spc="3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треста.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Известно,</a:t>
            </a:r>
            <a:r>
              <a:rPr dirty="0" sz="1400" spc="30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что </a:t>
            </a:r>
            <a:r>
              <a:rPr dirty="0" sz="1400" b="1">
                <a:latin typeface="Times New Roman"/>
                <a:cs typeface="Times New Roman"/>
              </a:rPr>
              <a:t>каждый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руководитель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за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долгое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время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работы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одном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месте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привыкает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</a:t>
            </a:r>
            <a:r>
              <a:rPr dirty="0" sz="1400" spc="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организационно- </a:t>
            </a:r>
            <a:r>
              <a:rPr dirty="0" sz="1400" b="1">
                <a:latin typeface="Times New Roman"/>
                <a:cs typeface="Times New Roman"/>
              </a:rPr>
              <a:t>техническим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недостаткам,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видя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их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каждый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день.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Новому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руководителю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все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недостатки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сразу </a:t>
            </a:r>
            <a:r>
              <a:rPr dirty="0" sz="1400" b="1">
                <a:latin typeface="Times New Roman"/>
                <a:cs typeface="Times New Roman"/>
              </a:rPr>
              <a:t>бросаются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глаза,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8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Шарков,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став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управляющим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трестом,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сразу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поменял</a:t>
            </a:r>
            <a:r>
              <a:rPr dirty="0" sz="1400" spc="2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местами</a:t>
            </a:r>
            <a:r>
              <a:rPr dirty="0" sz="1400" spc="280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всех </a:t>
            </a:r>
            <a:r>
              <a:rPr dirty="0" sz="1400" b="1">
                <a:latin typeface="Times New Roman"/>
                <a:cs typeface="Times New Roman"/>
              </a:rPr>
              <a:t>начальников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разрезов,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разрешив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им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взять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собой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желаемых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специалистов.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</a:t>
            </a:r>
            <a:r>
              <a:rPr dirty="0" sz="1400" spc="47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именем </a:t>
            </a:r>
            <a:r>
              <a:rPr dirty="0" sz="1400" b="1">
                <a:latin typeface="Times New Roman"/>
                <a:cs typeface="Times New Roman"/>
              </a:rPr>
              <a:t>А.М.</a:t>
            </a:r>
            <a:r>
              <a:rPr dirty="0" sz="1400" spc="4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Шаркова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связано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немало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новшеств,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внедрённых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на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Богословском</a:t>
            </a:r>
            <a:r>
              <a:rPr dirty="0" sz="1400" spc="43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месторождении.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одним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из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авторов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комбинированной</a:t>
            </a:r>
            <a:r>
              <a:rPr dirty="0" sz="1400" spc="1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системы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разработки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угольных</a:t>
            </a:r>
            <a:r>
              <a:rPr dirty="0" sz="1400" spc="114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месторождений </a:t>
            </a:r>
            <a:r>
              <a:rPr dirty="0" sz="1400" b="1">
                <a:latin typeface="Times New Roman"/>
                <a:cs typeface="Times New Roman"/>
              </a:rPr>
              <a:t>открытым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способом.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При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его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непосредственном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участии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была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внедрена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новая</a:t>
            </a:r>
            <a:r>
              <a:rPr dirty="0" sz="1400" spc="2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технология </a:t>
            </a:r>
            <a:r>
              <a:rPr dirty="0" sz="1400" b="1">
                <a:latin typeface="Times New Roman"/>
                <a:cs typeface="Times New Roman"/>
              </a:rPr>
              <a:t>осушения</a:t>
            </a:r>
            <a:r>
              <a:rPr dirty="0" sz="1400" spc="40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угольного</a:t>
            </a:r>
            <a:r>
              <a:rPr dirty="0" sz="1400" spc="40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месторождения</a:t>
            </a:r>
            <a:r>
              <a:rPr dirty="0" sz="1400" spc="405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методом</a:t>
            </a:r>
            <a:r>
              <a:rPr dirty="0" sz="1400" spc="40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водопонизительных</a:t>
            </a:r>
            <a:r>
              <a:rPr dirty="0" sz="1400" spc="400" b="1">
                <a:latin typeface="Times New Roman"/>
                <a:cs typeface="Times New Roman"/>
              </a:rPr>
              <a:t>  </a:t>
            </a:r>
            <a:r>
              <a:rPr dirty="0" sz="1400" b="1">
                <a:latin typeface="Times New Roman"/>
                <a:cs typeface="Times New Roman"/>
              </a:rPr>
              <a:t>скважин</a:t>
            </a:r>
            <a:r>
              <a:rPr dirty="0" sz="1400" spc="405" b="1">
                <a:latin typeface="Times New Roman"/>
                <a:cs typeface="Times New Roman"/>
              </a:rPr>
              <a:t>  </a:t>
            </a:r>
            <a:r>
              <a:rPr dirty="0" sz="1400" spc="-10" b="1">
                <a:latin typeface="Times New Roman"/>
                <a:cs typeface="Times New Roman"/>
              </a:rPr>
              <a:t>вместо </a:t>
            </a:r>
            <a:r>
              <a:rPr dirty="0" sz="1400" b="1">
                <a:latin typeface="Times New Roman"/>
                <a:cs typeface="Times New Roman"/>
              </a:rPr>
              <a:t>дренажных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шахт.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Обладая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прекрасными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организаторскими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способностями,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он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был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волевым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2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решительным,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иногда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не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без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грубости,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руководителем.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1948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году</a:t>
            </a:r>
            <a:r>
              <a:rPr dirty="0" sz="1400" spc="2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А.М.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Шаркову</a:t>
            </a:r>
            <a:r>
              <a:rPr dirty="0" sz="1400" spc="21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было </a:t>
            </a:r>
            <a:r>
              <a:rPr dirty="0" sz="1400" b="1">
                <a:latin typeface="Times New Roman"/>
                <a:cs typeface="Times New Roman"/>
              </a:rPr>
              <a:t>присвоено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высокое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звание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Героя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Социалистического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Труда.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9762" y="142852"/>
            <a:ext cx="1946236" cy="3126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552" rIns="0" bIns="0" rtlCol="0" vert="horz">
            <a:spAutoFit/>
          </a:bodyPr>
          <a:lstStyle/>
          <a:p>
            <a:pPr marL="178625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Личный</a:t>
            </a:r>
            <a:r>
              <a:rPr dirty="0" sz="2000" spc="-25"/>
              <a:t> </a:t>
            </a:r>
            <a:r>
              <a:rPr dirty="0" sz="2000"/>
              <a:t>листок</a:t>
            </a:r>
            <a:r>
              <a:rPr dirty="0" sz="2000" spc="-20"/>
              <a:t> </a:t>
            </a:r>
            <a:r>
              <a:rPr dirty="0" sz="2000"/>
              <a:t>по</a:t>
            </a:r>
            <a:r>
              <a:rPr dirty="0" sz="2000" spc="-25"/>
              <a:t> </a:t>
            </a:r>
            <a:r>
              <a:rPr dirty="0" sz="2000"/>
              <a:t>учету</a:t>
            </a:r>
            <a:r>
              <a:rPr dirty="0" sz="2000" spc="-20"/>
              <a:t> </a:t>
            </a:r>
            <a:r>
              <a:rPr dirty="0" sz="2000"/>
              <a:t>кадров.</a:t>
            </a:r>
            <a:r>
              <a:rPr dirty="0" sz="2000" spc="-25"/>
              <a:t> </a:t>
            </a:r>
            <a:r>
              <a:rPr dirty="0" sz="2000"/>
              <a:t>1941</a:t>
            </a:r>
            <a:r>
              <a:rPr dirty="0" sz="2000" spc="-20"/>
              <a:t> </a:t>
            </a:r>
            <a:r>
              <a:rPr dirty="0" sz="2000" spc="-25"/>
              <a:t>год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271460" y="6234480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0425" marR="5080" indent="-211836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80.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20-</a:t>
            </a:r>
            <a:r>
              <a:rPr dirty="0" sz="1400" spc="-25" b="1">
                <a:latin typeface="Times New Roman"/>
                <a:cs typeface="Times New Roman"/>
              </a:rPr>
              <a:t>21.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68" y="785793"/>
            <a:ext cx="3924300" cy="53054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2937" y="785793"/>
            <a:ext cx="4000525" cy="52864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307" y="312831"/>
            <a:ext cx="76917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Приказ</a:t>
            </a:r>
            <a:r>
              <a:rPr dirty="0" spc="-75"/>
              <a:t> </a:t>
            </a:r>
            <a:r>
              <a:rPr dirty="0"/>
              <a:t>по</a:t>
            </a:r>
            <a:r>
              <a:rPr dirty="0" spc="-75"/>
              <a:t> </a:t>
            </a:r>
            <a:r>
              <a:rPr dirty="0"/>
              <a:t>Государственному</a:t>
            </a:r>
            <a:r>
              <a:rPr dirty="0" spc="-75"/>
              <a:t> </a:t>
            </a:r>
            <a:r>
              <a:rPr dirty="0"/>
              <a:t>каменноугольному</a:t>
            </a:r>
            <a:r>
              <a:rPr dirty="0" spc="-75"/>
              <a:t> </a:t>
            </a:r>
            <a:r>
              <a:rPr dirty="0"/>
              <a:t>комбинату</a:t>
            </a:r>
            <a:r>
              <a:rPr dirty="0" spc="-75"/>
              <a:t> </a:t>
            </a:r>
            <a:r>
              <a:rPr dirty="0" spc="-10"/>
              <a:t>«Уралуголь»</a:t>
            </a:r>
          </a:p>
          <a:p>
            <a:pPr algn="ctr" marL="883285" marR="873125">
              <a:lnSpc>
                <a:spcPct val="100000"/>
              </a:lnSpc>
            </a:pPr>
            <a:r>
              <a:rPr dirty="0"/>
              <a:t>№</a:t>
            </a:r>
            <a:r>
              <a:rPr dirty="0" spc="-25"/>
              <a:t> </a:t>
            </a:r>
            <a:r>
              <a:rPr dirty="0"/>
              <a:t>64</a:t>
            </a:r>
            <a:r>
              <a:rPr dirty="0" spc="-20"/>
              <a:t> </a:t>
            </a:r>
            <a:r>
              <a:rPr dirty="0"/>
              <a:t>от</a:t>
            </a:r>
            <a:r>
              <a:rPr dirty="0" spc="-20"/>
              <a:t> </a:t>
            </a:r>
            <a:r>
              <a:rPr dirty="0"/>
              <a:t>15.03.1941</a:t>
            </a:r>
            <a:r>
              <a:rPr dirty="0" spc="-20"/>
              <a:t> </a:t>
            </a:r>
            <a:r>
              <a:rPr dirty="0"/>
              <a:t>г.</a:t>
            </a:r>
            <a:r>
              <a:rPr dirty="0" spc="-20"/>
              <a:t> </a:t>
            </a:r>
            <a:r>
              <a:rPr dirty="0"/>
              <a:t>«О</a:t>
            </a:r>
            <a:r>
              <a:rPr dirty="0" spc="-25"/>
              <a:t> </a:t>
            </a:r>
            <a:r>
              <a:rPr dirty="0"/>
              <a:t>назначении</a:t>
            </a:r>
            <a:r>
              <a:rPr dirty="0" spc="-20"/>
              <a:t> </a:t>
            </a:r>
            <a:r>
              <a:rPr dirty="0"/>
              <a:t>главным</a:t>
            </a:r>
            <a:r>
              <a:rPr dirty="0" spc="-20"/>
              <a:t> </a:t>
            </a:r>
            <a:r>
              <a:rPr dirty="0" spc="-10"/>
              <a:t>инженером </a:t>
            </a:r>
            <a:r>
              <a:rPr dirty="0"/>
              <a:t>треста</a:t>
            </a:r>
            <a:r>
              <a:rPr dirty="0" spc="-65"/>
              <a:t> </a:t>
            </a:r>
            <a:r>
              <a:rPr dirty="0" spc="-10"/>
              <a:t>«Богословуголь»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35741" y="6172060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9170" marR="5080" indent="-223710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80.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52.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785" y="1285862"/>
            <a:ext cx="6840766" cy="45365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852" y="355733"/>
            <a:ext cx="81343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Выписка</a:t>
            </a:r>
            <a:r>
              <a:rPr dirty="0" spc="-55"/>
              <a:t> </a:t>
            </a:r>
            <a:r>
              <a:rPr dirty="0"/>
              <a:t>из</a:t>
            </a:r>
            <a:r>
              <a:rPr dirty="0" spc="-50"/>
              <a:t> </a:t>
            </a:r>
            <a:r>
              <a:rPr dirty="0"/>
              <a:t>приказа</a:t>
            </a:r>
            <a:r>
              <a:rPr dirty="0" spc="-50"/>
              <a:t> </a:t>
            </a:r>
            <a:r>
              <a:rPr dirty="0"/>
              <a:t>Народного</a:t>
            </a:r>
            <a:r>
              <a:rPr dirty="0" spc="-55"/>
              <a:t> </a:t>
            </a:r>
            <a:r>
              <a:rPr dirty="0"/>
              <a:t>комиссара</a:t>
            </a:r>
            <a:r>
              <a:rPr dirty="0" spc="-50"/>
              <a:t> </a:t>
            </a:r>
            <a:r>
              <a:rPr dirty="0"/>
              <a:t>Угольной</a:t>
            </a:r>
            <a:r>
              <a:rPr dirty="0" spc="-50"/>
              <a:t> </a:t>
            </a:r>
            <a:r>
              <a:rPr dirty="0" spc="-10"/>
              <a:t>промышленности</a:t>
            </a:r>
            <a:r>
              <a:rPr dirty="0" spc="-55"/>
              <a:t> </a:t>
            </a:r>
            <a:r>
              <a:rPr dirty="0" spc="-20"/>
              <a:t>СССР</a:t>
            </a:r>
          </a:p>
          <a:p>
            <a:pPr marL="3129280">
              <a:lnSpc>
                <a:spcPct val="100000"/>
              </a:lnSpc>
            </a:pPr>
            <a:r>
              <a:rPr dirty="0"/>
              <a:t>№</a:t>
            </a:r>
            <a:r>
              <a:rPr dirty="0" spc="-15"/>
              <a:t> </a:t>
            </a:r>
            <a:r>
              <a:rPr dirty="0"/>
              <a:t>425/а</a:t>
            </a:r>
            <a:r>
              <a:rPr dirty="0" spc="-15"/>
              <a:t> </a:t>
            </a:r>
            <a:r>
              <a:rPr dirty="0"/>
              <a:t>от</a:t>
            </a:r>
            <a:r>
              <a:rPr dirty="0" spc="-15"/>
              <a:t> </a:t>
            </a:r>
            <a:r>
              <a:rPr dirty="0"/>
              <a:t>07.06.1943</a:t>
            </a:r>
            <a:r>
              <a:rPr dirty="0" spc="-15"/>
              <a:t> </a:t>
            </a:r>
            <a:r>
              <a:rPr dirty="0" spc="-25"/>
              <a:t>г.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035294" y="904373"/>
            <a:ext cx="6703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«О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награждении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Похвальным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листом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народного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комиссариата»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21489" y="6127331"/>
            <a:ext cx="650303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9170" marR="5080" indent="-223710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imes New Roman"/>
                <a:cs typeface="Times New Roman"/>
              </a:rPr>
              <a:t>Филиал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ГКУСО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«ГАДЛССО»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Северного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управленческого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округа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(г.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Карпинск) </a:t>
            </a:r>
            <a:r>
              <a:rPr dirty="0" sz="1400" b="1">
                <a:latin typeface="Times New Roman"/>
                <a:cs typeface="Times New Roman"/>
              </a:rPr>
              <a:t>Ф.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4. Оп. 1-л.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Д. 80. Л.</a:t>
            </a:r>
            <a:r>
              <a:rPr dirty="0" sz="1400" spc="-5" b="1">
                <a:latin typeface="Times New Roman"/>
                <a:cs typeface="Times New Roman"/>
              </a:rPr>
              <a:t> </a:t>
            </a:r>
            <a:r>
              <a:rPr dirty="0" sz="1400" spc="-25" b="1">
                <a:latin typeface="Times New Roman"/>
                <a:cs typeface="Times New Roman"/>
              </a:rPr>
              <a:t>47.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412" y="1357299"/>
            <a:ext cx="6357988" cy="4643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2025-02-20T05:53:22Z</dcterms:created>
  <dcterms:modified xsi:type="dcterms:W3CDTF">2025-02-20T05:53:22Z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2025-02-20T00:00:00Z</vt:filetime>
  </property>
  <property fmtid="{D5CDD505-2E9C-101B-9397-08002B2CF9AE}" pid="3" name="LastSaved">
    <vt:filetime>2025-02-20T00:00:00Z</vt:filetime>
  </property>
  <property fmtid="{D5CDD505-2E9C-101B-9397-08002B2CF9AE}" pid="4" name="Producer">
    <vt:lpwstr>3-Heights(TM) PDF Security Shell 4.8.25.2 (http://www.pdf-tools.com)</vt:lpwstr>
  </property>
</Properties>
</file>