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303" r:id="rId3"/>
    <p:sldId id="284" r:id="rId4"/>
    <p:sldId id="264" r:id="rId5"/>
    <p:sldId id="286" r:id="rId6"/>
    <p:sldId id="288" r:id="rId7"/>
    <p:sldId id="265" r:id="rId8"/>
    <p:sldId id="266" r:id="rId9"/>
    <p:sldId id="289" r:id="rId10"/>
    <p:sldId id="290" r:id="rId11"/>
    <p:sldId id="269" r:id="rId12"/>
    <p:sldId id="278" r:id="rId13"/>
    <p:sldId id="293" r:id="rId14"/>
    <p:sldId id="292" r:id="rId15"/>
    <p:sldId id="294" r:id="rId16"/>
    <p:sldId id="295" r:id="rId17"/>
    <p:sldId id="304" r:id="rId18"/>
    <p:sldId id="296" r:id="rId19"/>
    <p:sldId id="297" r:id="rId20"/>
    <p:sldId id="305" r:id="rId21"/>
    <p:sldId id="306" r:id="rId22"/>
    <p:sldId id="272" r:id="rId23"/>
    <p:sldId id="307" r:id="rId24"/>
    <p:sldId id="301" r:id="rId25"/>
    <p:sldId id="308" r:id="rId26"/>
    <p:sldId id="309" r:id="rId27"/>
    <p:sldId id="310" r:id="rId28"/>
    <p:sldId id="311" r:id="rId29"/>
    <p:sldId id="302" r:id="rId30"/>
    <p:sldId id="263" r:id="rId31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 autoAdjust="0"/>
    <p:restoredTop sz="94118" autoAdjust="0"/>
  </p:normalViewPr>
  <p:slideViewPr>
    <p:cSldViewPr>
      <p:cViewPr varScale="1">
        <p:scale>
          <a:sx n="83" d="100"/>
          <a:sy n="83" d="100"/>
        </p:scale>
        <p:origin x="-142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5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799B0-EB46-4CFB-9651-2CFE3767B687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DD51A-222F-445B-AD85-B94AF74ED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DD51A-222F-445B-AD85-B94AF74EDCC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 7\Desktop\adobestock_11274066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9144000" cy="42210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692697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0"/>
            <a:ext cx="874846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Экспертиза ценности документов по личному составу с истекшими сроками хранения и отбор их на постоянное хранение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524000"/>
            <a:ext cx="8784976" cy="5145360"/>
          </a:xfrm>
        </p:spPr>
        <p:txBody>
          <a:bodyPr>
            <a:noAutofit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Liberation Serif" pitchFamily="18" charset="0"/>
              </a:rPr>
              <a:t>Определение состава и количества документов по личному составу с истекшими сроками хранения на момент проведения экспертизы ценности;</a:t>
            </a:r>
          </a:p>
          <a:p>
            <a:pPr marL="514350" indent="-514350">
              <a:spcBef>
                <a:spcPts val="1000"/>
              </a:spcBef>
              <a:spcAft>
                <a:spcPts val="1000"/>
              </a:spcAft>
              <a:buClrTx/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Liberation Serif" pitchFamily="18" charset="0"/>
              </a:rPr>
              <a:t>Проведение анализа состояния выявленных документов в соответствии с критериями отбора при их полистном просмотре;</a:t>
            </a:r>
          </a:p>
          <a:p>
            <a:pPr marL="514350" indent="-514350">
              <a:spcAft>
                <a:spcPts val="1000"/>
              </a:spcAft>
              <a:buClrTx/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Liberation Serif" pitchFamily="18" charset="0"/>
              </a:rPr>
              <a:t>Составление описей дел постоянного срока хранения и актов о выделении к уничтожению документов, не подлежащих хранению;</a:t>
            </a:r>
          </a:p>
          <a:p>
            <a:pPr marL="514350" indent="-514350">
              <a:spcAft>
                <a:spcPts val="1000"/>
              </a:spcAft>
              <a:buClrTx/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Liberation Serif" pitchFamily="18" charset="0"/>
              </a:rPr>
              <a:t> Внесение соответствующих изменений в учетные документы архива.</a:t>
            </a:r>
            <a:endParaRPr lang="ru-RU" sz="2800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/>
                <a:latin typeface="Liberation Serif" pitchFamily="18" charset="0"/>
              </a:rPr>
              <a:t>Поэтапный комплекс работ проведения экспертизы ценности документов</a:t>
            </a:r>
            <a:endParaRPr lang="ru-RU" sz="3600" b="1" i="1" dirty="0">
              <a:solidFill>
                <a:srgbClr val="C00000"/>
              </a:solidFill>
              <a:effectLst/>
              <a:latin typeface="Liberation Serif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0"/>
            <a:ext cx="8964488" cy="6750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Liberation Serif" pitchFamily="18" charset="0"/>
              </a:rPr>
              <a:t> 1. Определение состава и количества документов по личному составу с истекшими сроками хранения на момент проведения экспертизы ценности</a:t>
            </a:r>
            <a:r>
              <a:rPr lang="ru-RU" sz="3200" dirty="0" smtClean="0">
                <a:solidFill>
                  <a:srgbClr val="002060"/>
                </a:solidFill>
                <a:latin typeface="Liberation Serif" pitchFamily="18" charset="0"/>
              </a:rPr>
              <a:t> </a:t>
            </a:r>
          </a:p>
          <a:p>
            <a:endParaRPr lang="ru-RU" sz="30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r>
              <a:rPr lang="ru-RU" sz="3000" dirty="0" smtClean="0">
                <a:solidFill>
                  <a:srgbClr val="002060"/>
                </a:solidFill>
                <a:latin typeface="Liberation Serif" pitchFamily="18" charset="0"/>
              </a:rPr>
              <a:t>- по учетным документам;</a:t>
            </a:r>
          </a:p>
          <a:p>
            <a:pPr>
              <a:buFontTx/>
              <a:buChar char="-"/>
            </a:pPr>
            <a:r>
              <a:rPr lang="ru-RU" sz="3000" dirty="0" smtClean="0">
                <a:solidFill>
                  <a:srgbClr val="002060"/>
                </a:solidFill>
                <a:latin typeface="Liberation Serif" pitchFamily="18" charset="0"/>
              </a:rPr>
              <a:t> ПК «Архивный фонд»;</a:t>
            </a:r>
          </a:p>
          <a:p>
            <a:pPr>
              <a:buFontTx/>
              <a:buChar char="-"/>
            </a:pPr>
            <a:r>
              <a:rPr lang="ru-RU" sz="3000" dirty="0" smtClean="0">
                <a:solidFill>
                  <a:srgbClr val="002060"/>
                </a:solidFill>
                <a:latin typeface="Liberation Serif" pitchFamily="18" charset="0"/>
              </a:rPr>
              <a:t> описям дел по личному составу </a:t>
            </a:r>
          </a:p>
          <a:p>
            <a:endParaRPr lang="ru-RU" sz="3000" b="1" dirty="0" smtClean="0">
              <a:solidFill>
                <a:schemeClr val="bg1"/>
              </a:solidFill>
              <a:latin typeface="Liberation Serif" pitchFamily="18" charset="0"/>
            </a:endParaRPr>
          </a:p>
          <a:p>
            <a:r>
              <a:rPr lang="ru-RU" sz="3000" b="1" dirty="0" smtClean="0">
                <a:solidFill>
                  <a:schemeClr val="bg1"/>
                </a:solidFill>
                <a:latin typeface="Liberation Serif" pitchFamily="18" charset="0"/>
              </a:rPr>
              <a:t>Например:</a:t>
            </a:r>
            <a:endParaRPr lang="ru-RU" sz="3000" dirty="0" smtClean="0">
              <a:solidFill>
                <a:schemeClr val="bg1"/>
              </a:solidFill>
              <a:latin typeface="Liberation Serif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3000" dirty="0" smtClean="0">
                <a:solidFill>
                  <a:schemeClr val="bg1"/>
                </a:solidFill>
                <a:latin typeface="Liberation Serif" pitchFamily="18" charset="0"/>
              </a:rPr>
              <a:t>     В 2022 году проводится экспертиза ценности документов по личному составу, законченных в делопроизводстве на 31.12.1946</a:t>
            </a:r>
          </a:p>
          <a:p>
            <a:pPr>
              <a:spcAft>
                <a:spcPts val="1000"/>
              </a:spcAft>
            </a:pPr>
            <a:r>
              <a:rPr lang="ru-RU" sz="3000" dirty="0" smtClean="0">
                <a:solidFill>
                  <a:schemeClr val="bg1"/>
                </a:solidFill>
                <a:latin typeface="Liberation Serif" pitchFamily="18" charset="0"/>
              </a:rPr>
              <a:t>(</a:t>
            </a:r>
            <a:r>
              <a:rPr lang="ru-RU" sz="3000" i="1" dirty="0" smtClean="0">
                <a:solidFill>
                  <a:schemeClr val="bg1"/>
                </a:solidFill>
                <a:latin typeface="Liberation Serif" pitchFamily="18" charset="0"/>
              </a:rPr>
              <a:t>1946+75+1 делопроизводственный год=2022</a:t>
            </a:r>
            <a:r>
              <a:rPr lang="ru-RU" sz="3000" dirty="0" smtClean="0">
                <a:solidFill>
                  <a:schemeClr val="bg1"/>
                </a:solidFill>
                <a:latin typeface="Liberation Serif" pitchFamily="18" charset="0"/>
              </a:rPr>
              <a:t>)</a:t>
            </a:r>
            <a:r>
              <a:rPr lang="ru-RU" sz="3000" i="1" dirty="0" smtClean="0">
                <a:latin typeface="Liberation Serif" pitchFamily="18" charset="0"/>
              </a:rPr>
              <a:t>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Liberation Serif" pitchFamily="18" charset="0"/>
              </a:rPr>
              <a:t>Исчисление необходимо производить на конец года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501008"/>
            <a:ext cx="5832648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13776" t="18367" r="13051" b="16035"/>
          <a:stretch>
            <a:fillRect/>
          </a:stretch>
        </p:blipFill>
        <p:spPr bwMode="auto">
          <a:xfrm>
            <a:off x="3059832" y="188640"/>
            <a:ext cx="5848733" cy="3184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4293096"/>
            <a:ext cx="244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</a:rPr>
              <a:t>Перечень дел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</a:rPr>
              <a:t>по личному составу 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0" y="260648"/>
            <a:ext cx="2843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</a:rPr>
              <a:t>План работы архива по проведению экспертизы ценности документов по личному составу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301208"/>
          </a:xfrm>
        </p:spPr>
        <p:txBody>
          <a:bodyPr>
            <a:normAutofit fontScale="92500" lnSpcReduction="10000"/>
          </a:bodyPr>
          <a:lstStyle/>
          <a:p>
            <a:pPr algn="just">
              <a:buClrTx/>
            </a:pPr>
            <a:r>
              <a:rPr lang="ru-RU" sz="2800" dirty="0" smtClean="0">
                <a:solidFill>
                  <a:schemeClr val="bg1"/>
                </a:solidFill>
                <a:latin typeface="Liberation Serif" pitchFamily="18" charset="0"/>
              </a:rPr>
              <a:t>полистный просмотр архивных документов;</a:t>
            </a:r>
          </a:p>
          <a:p>
            <a:pPr algn="just">
              <a:buClrTx/>
            </a:pPr>
            <a:endParaRPr lang="ru-RU" sz="3200" dirty="0" smtClean="0">
              <a:solidFill>
                <a:schemeClr val="bg1"/>
              </a:solidFill>
              <a:latin typeface="Liberation Serif" pitchFamily="18" charset="0"/>
            </a:endParaRPr>
          </a:p>
          <a:p>
            <a:pPr algn="just">
              <a:buClrTx/>
            </a:pPr>
            <a:r>
              <a:rPr lang="ru-RU" sz="2800" dirty="0" smtClean="0">
                <a:solidFill>
                  <a:schemeClr val="bg1"/>
                </a:solidFill>
                <a:latin typeface="Liberation Serif" pitchFamily="18" charset="0"/>
              </a:rPr>
              <a:t>выявление особенностей  состояния просмотренных дел (архивных документов);</a:t>
            </a:r>
          </a:p>
          <a:p>
            <a:pPr algn="just">
              <a:buClrTx/>
            </a:pPr>
            <a:endParaRPr lang="ru-RU" sz="3200" dirty="0" smtClean="0">
              <a:solidFill>
                <a:schemeClr val="bg1"/>
              </a:solidFill>
              <a:latin typeface="Liberation Serif" pitchFamily="18" charset="0"/>
            </a:endParaRPr>
          </a:p>
          <a:p>
            <a:pPr algn="just">
              <a:buClrTx/>
            </a:pPr>
            <a:r>
              <a:rPr lang="ru-RU" sz="2800" dirty="0" smtClean="0">
                <a:solidFill>
                  <a:schemeClr val="bg1"/>
                </a:solidFill>
                <a:latin typeface="Liberation Serif" pitchFamily="18" charset="0"/>
              </a:rPr>
              <a:t>отбор  документов для перевода их на постоянное хранение на основании  основных и (или) дополнительных критериев отбора;</a:t>
            </a:r>
          </a:p>
          <a:p>
            <a:pPr algn="just">
              <a:buClrTx/>
            </a:pPr>
            <a:endParaRPr lang="ru-RU" sz="3200" dirty="0" smtClean="0">
              <a:solidFill>
                <a:schemeClr val="bg1"/>
              </a:solidFill>
              <a:latin typeface="Liberation Serif" pitchFamily="18" charset="0"/>
            </a:endParaRPr>
          </a:p>
          <a:p>
            <a:pPr algn="just">
              <a:buClrTx/>
            </a:pPr>
            <a:r>
              <a:rPr lang="ru-RU" sz="2800" dirty="0" smtClean="0">
                <a:solidFill>
                  <a:schemeClr val="bg1"/>
                </a:solidFill>
                <a:latin typeface="Liberation Serif" pitchFamily="18" charset="0"/>
              </a:rPr>
              <a:t>выделение к уничтожению  документов, не имеющих исторического значения.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640960" cy="12603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/>
                <a:latin typeface="Liberation Serif" pitchFamily="18" charset="0"/>
              </a:rPr>
              <a:t>2. Проведение анализа состояния выявленных документов в соответствии с критериями отбора при их полистном просмотре.</a:t>
            </a:r>
            <a:endParaRPr lang="ru-RU" sz="2800" b="1" dirty="0">
              <a:solidFill>
                <a:schemeClr val="bg1"/>
              </a:solidFill>
              <a:effectLst/>
              <a:latin typeface="Liberation Serif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effectLst/>
                <a:latin typeface="Liberation Serif" pitchFamily="18" charset="0"/>
              </a:rPr>
              <a:t>Критерии отбора документов</a:t>
            </a:r>
            <a:endParaRPr lang="ru-RU" sz="4000" dirty="0">
              <a:solidFill>
                <a:schemeClr val="bg1"/>
              </a:solidFill>
              <a:effectLst/>
              <a:latin typeface="Liberation Serif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1340768"/>
          <a:ext cx="8568952" cy="5256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79402"/>
                <a:gridCol w="3064094"/>
                <a:gridCol w="2725456"/>
              </a:tblGrid>
              <a:tr h="5256584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rgbClr val="002060"/>
                          </a:solidFill>
                          <a:latin typeface="Liberation Serif" pitchFamily="18" charset="0"/>
                        </a:rPr>
                        <a:t>Функционально-целевое назначение фондообразователя (роль организации, исторический</a:t>
                      </a:r>
                      <a:r>
                        <a:rPr lang="ru-RU" sz="2800" b="0" baseline="0" dirty="0" smtClean="0">
                          <a:solidFill>
                            <a:srgbClr val="002060"/>
                          </a:solidFill>
                          <a:latin typeface="Liberation Serif" pitchFamily="18" charset="0"/>
                        </a:rPr>
                        <a:t> период, время создания документа)</a:t>
                      </a:r>
                      <a:endParaRPr lang="ru-RU" sz="2800" b="0" dirty="0">
                        <a:solidFill>
                          <a:srgbClr val="002060"/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rgbClr val="002060"/>
                          </a:solidFill>
                          <a:latin typeface="Liberation Serif" pitchFamily="18" charset="0"/>
                        </a:rPr>
                        <a:t>Информационная </a:t>
                      </a:r>
                    </a:p>
                    <a:p>
                      <a:pPr algn="ctr"/>
                      <a:r>
                        <a:rPr lang="ru-RU" sz="2800" b="0" dirty="0" smtClean="0">
                          <a:solidFill>
                            <a:srgbClr val="002060"/>
                          </a:solidFill>
                          <a:latin typeface="Liberation Serif" pitchFamily="18" charset="0"/>
                        </a:rPr>
                        <a:t>насыщенность документов (полнота сведений, отсутствие повторяемости информации)</a:t>
                      </a:r>
                      <a:endParaRPr lang="ru-RU" sz="2800" b="0" dirty="0">
                        <a:solidFill>
                          <a:srgbClr val="002060"/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rgbClr val="002060"/>
                          </a:solidFill>
                          <a:latin typeface="Liberation Serif" pitchFamily="18" charset="0"/>
                        </a:rPr>
                        <a:t>Физическое состояние документов (степень сохранности, форма фиксирования</a:t>
                      </a:r>
                      <a:r>
                        <a:rPr lang="ru-RU" sz="2800" b="0" baseline="0" dirty="0" smtClean="0">
                          <a:solidFill>
                            <a:srgbClr val="002060"/>
                          </a:solidFill>
                          <a:latin typeface="Liberation Serif" pitchFamily="18" charset="0"/>
                        </a:rPr>
                        <a:t> и передачи содержания)</a:t>
                      </a:r>
                      <a:endParaRPr lang="ru-RU" sz="2800" b="0" dirty="0">
                        <a:solidFill>
                          <a:srgbClr val="002060"/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20420_1031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4607772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/>
                <a:latin typeface="Liberation Serif" pitchFamily="18" charset="0"/>
              </a:rPr>
              <a:t>Полистный просмотр</a:t>
            </a:r>
            <a:endParaRPr lang="ru-RU" dirty="0">
              <a:solidFill>
                <a:schemeClr val="bg1"/>
              </a:solidFill>
              <a:effectLst/>
              <a:latin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1196752"/>
            <a:ext cx="37444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Liberation Serif" pitchFamily="18" charset="0"/>
              </a:rPr>
              <a:t>- фиксация информации о физическом состоянии и содержании каждого документа в деле</a:t>
            </a:r>
          </a:p>
          <a:p>
            <a:pPr algn="ctr"/>
            <a:endParaRPr lang="ru-RU" sz="28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Liberation Serif" pitchFamily="18" charset="0"/>
              </a:rPr>
              <a:t>- выявленные копийные документы подлежат выделению к уничтожению.</a:t>
            </a:r>
            <a:endParaRPr lang="ru-RU" sz="2800" dirty="0">
              <a:solidFill>
                <a:srgbClr val="002060"/>
              </a:solidFill>
              <a:latin typeface="Liberation Serif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20420_103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3384376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Liberation Serif" pitchFamily="18" charset="0"/>
              </a:rPr>
              <a:t>Условия передачи документов на постоянное хранение</a:t>
            </a:r>
            <a:endParaRPr lang="ru-RU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95936" y="1700808"/>
          <a:ext cx="4968552" cy="451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68552"/>
              </a:tblGrid>
              <a:tr h="3888432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rgbClr val="002060"/>
                          </a:solidFill>
                          <a:latin typeface="Liberation Serif" pitchFamily="18" charset="0"/>
                        </a:rPr>
                        <a:t>Приказы по личному составу</a:t>
                      </a:r>
                    </a:p>
                    <a:p>
                      <a:pPr algn="l"/>
                      <a:endParaRPr lang="ru-RU" sz="1000" b="0" i="0" dirty="0" smtClean="0">
                        <a:solidFill>
                          <a:srgbClr val="002060"/>
                        </a:solidFill>
                        <a:latin typeface="Liberation Serif" pitchFamily="18" charset="0"/>
                      </a:endParaRP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2800" b="0" i="0" dirty="0" smtClean="0">
                          <a:solidFill>
                            <a:srgbClr val="002060"/>
                          </a:solidFill>
                          <a:latin typeface="Liberation Serif" pitchFamily="18" charset="0"/>
                        </a:rPr>
                        <a:t> содержат информацию управленческого характера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2800" b="0" i="0" baseline="0" dirty="0" smtClean="0">
                          <a:solidFill>
                            <a:srgbClr val="002060"/>
                          </a:solidFill>
                          <a:latin typeface="Liberation Serif" pitchFamily="18" charset="0"/>
                        </a:rPr>
                        <a:t> имеют удовлетворительное физическое состояние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2800" b="0" i="0" baseline="0" dirty="0" smtClean="0">
                          <a:solidFill>
                            <a:srgbClr val="002060"/>
                          </a:solidFill>
                          <a:latin typeface="Liberation Serif" pitchFamily="18" charset="0"/>
                        </a:rPr>
                        <a:t> созданы в особый исторический период (военные годы 1941-1945 гг.)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2800" b="0" i="0" baseline="0" dirty="0" smtClean="0">
                          <a:solidFill>
                            <a:srgbClr val="002060"/>
                          </a:solidFill>
                          <a:latin typeface="Liberation Serif" pitchFamily="18" charset="0"/>
                        </a:rPr>
                        <a:t> не содержат повторной информации</a:t>
                      </a:r>
                      <a:endParaRPr lang="ru-RU" sz="2800" i="1" dirty="0">
                        <a:solidFill>
                          <a:srgbClr val="002060"/>
                        </a:solidFill>
                        <a:latin typeface="Liberation Serif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ClrTx/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Liberation Serif" pitchFamily="18" charset="0"/>
              </a:rPr>
              <a:t>содержит интересную автобиографию, </a:t>
            </a:r>
          </a:p>
          <a:p>
            <a:pPr algn="just">
              <a:buClrTx/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Liberation Serif" pitchFamily="18" charset="0"/>
              </a:rPr>
              <a:t>было заведено на сотрудника, руководителя высшего или среднего звена, имеющего награды, ученую степень, звания,</a:t>
            </a:r>
          </a:p>
          <a:p>
            <a:pPr algn="just">
              <a:buClrTx/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Liberation Serif" pitchFamily="18" charset="0"/>
              </a:rPr>
              <a:t>принадлежащего к трудовой династии, </a:t>
            </a:r>
          </a:p>
          <a:p>
            <a:pPr algn="just">
              <a:buClrTx/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Liberation Serif" pitchFamily="18" charset="0"/>
              </a:rPr>
              <a:t>имеющего большой стаж работы в данной организации, </a:t>
            </a:r>
          </a:p>
          <a:p>
            <a:pPr algn="just">
              <a:buClrTx/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Liberation Serif" pitchFamily="18" charset="0"/>
              </a:rPr>
              <a:t>участвовавшего в военных действиях, </a:t>
            </a:r>
          </a:p>
          <a:p>
            <a:pPr algn="just">
              <a:buClrTx/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Liberation Serif" pitchFamily="18" charset="0"/>
              </a:rPr>
              <a:t>документы  данного дела находятся в удовлетворительном физическом состоянии, </a:t>
            </a:r>
          </a:p>
          <a:p>
            <a:pPr algn="just">
              <a:buClrTx/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Liberation Serif" pitchFamily="18" charset="0"/>
              </a:rPr>
              <a:t>не содержат дублирующей  информации, </a:t>
            </a:r>
          </a:p>
          <a:p>
            <a:pPr algn="just">
              <a:buClrTx/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Liberation Serif" pitchFamily="18" charset="0"/>
              </a:rPr>
              <a:t>дата их создания -  1941-1945 годы.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Liberation Serif" pitchFamily="18" charset="0"/>
              </a:rPr>
              <a:t>Личное  дело</a:t>
            </a:r>
            <a:endParaRPr lang="ru-RU" dirty="0">
              <a:solidFill>
                <a:schemeClr val="bg1"/>
              </a:solidFill>
              <a:latin typeface="Liberation Serif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_20220420_103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215" y="1052736"/>
            <a:ext cx="3762705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Liberation Serif" pitchFamily="18" charset="0"/>
              </a:rPr>
              <a:t>Личная карточка сотрудника</a:t>
            </a:r>
            <a:endParaRPr lang="ru-RU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95936" y="908720"/>
          <a:ext cx="4896544" cy="583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</a:tblGrid>
              <a:tr h="5832648"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2200" b="0" dirty="0" smtClean="0">
                          <a:solidFill>
                            <a:schemeClr val="bg1"/>
                          </a:solidFill>
                          <a:effectLst/>
                          <a:latin typeface="Liberation Serif" pitchFamily="18" charset="0"/>
                        </a:rPr>
                        <a:t> </a:t>
                      </a:r>
                      <a:r>
                        <a:rPr lang="ru-RU" sz="2200" b="0" dirty="0" smtClean="0">
                          <a:solidFill>
                            <a:schemeClr val="bg1"/>
                          </a:solidFill>
                          <a:latin typeface="Liberation Serif" pitchFamily="18" charset="0"/>
                        </a:rPr>
                        <a:t>имеет удовлетворительное физическое состояние, 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2200" b="0" dirty="0" smtClean="0">
                          <a:solidFill>
                            <a:schemeClr val="bg1"/>
                          </a:solidFill>
                          <a:latin typeface="Liberation Serif" pitchFamily="18" charset="0"/>
                        </a:rPr>
                        <a:t>не содержит дублирующей информации, 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2200" b="0" dirty="0" smtClean="0">
                          <a:solidFill>
                            <a:schemeClr val="bg1"/>
                          </a:solidFill>
                          <a:latin typeface="Liberation Serif" pitchFamily="18" charset="0"/>
                        </a:rPr>
                        <a:t>была заведена на лицо, имеющее награды, ученую степень, звания, 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2200" b="0" dirty="0" smtClean="0">
                          <a:solidFill>
                            <a:schemeClr val="bg1"/>
                          </a:solidFill>
                          <a:latin typeface="Liberation Serif" pitchFamily="18" charset="0"/>
                        </a:rPr>
                        <a:t>или принадлежащего к трудовой династии, 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2200" b="0" dirty="0" smtClean="0">
                          <a:solidFill>
                            <a:schemeClr val="bg1"/>
                          </a:solidFill>
                          <a:latin typeface="Liberation Serif" pitchFamily="18" charset="0"/>
                        </a:rPr>
                        <a:t>или имеющего большой стаж работы в данной организации, 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2200" b="0" dirty="0" smtClean="0">
                          <a:solidFill>
                            <a:schemeClr val="bg1"/>
                          </a:solidFill>
                          <a:latin typeface="Liberation Serif" pitchFamily="18" charset="0"/>
                        </a:rPr>
                        <a:t>или участвовавшего в военных действиях, 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2200" b="0" dirty="0" smtClean="0">
                          <a:solidFill>
                            <a:schemeClr val="bg1"/>
                          </a:solidFill>
                          <a:latin typeface="Liberation Serif" pitchFamily="18" charset="0"/>
                        </a:rPr>
                        <a:t>содержит информацию о составе семьи, национальности, трудовой деятельности до поступления на работу в данную организацию, 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2200" b="0" dirty="0" smtClean="0">
                          <a:solidFill>
                            <a:schemeClr val="bg1"/>
                          </a:solidFill>
                          <a:latin typeface="Liberation Serif" pitchFamily="18" charset="0"/>
                        </a:rPr>
                        <a:t>дата ее создания - 1941-1945 годы</a:t>
                      </a:r>
                      <a:endParaRPr lang="ru-RU" sz="2200" b="0" dirty="0">
                        <a:solidFill>
                          <a:schemeClr val="bg1"/>
                        </a:solidFill>
                        <a:latin typeface="Liberation Serif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20420_1029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5868144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Liberation Serif" pitchFamily="18" charset="0"/>
              </a:rPr>
              <a:t>Алфавитные книги (списки) учета личного состава сотрудников</a:t>
            </a:r>
            <a:endParaRPr lang="ru-RU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1844824"/>
            <a:ext cx="3275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Liberation Serif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Liberation Serif" pitchFamily="18" charset="0"/>
              </a:rPr>
              <a:t>в удовлетворительном физическом состоянии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Liberation Serif" pitchFamily="18" charset="0"/>
              </a:rPr>
              <a:t> не дублируют, а дополняют информацию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Liberation Serif" pitchFamily="18" charset="0"/>
              </a:rPr>
              <a:t> при отсутствии на хранении личных дел и личных карточек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Liberation Serif" pitchFamily="18" charset="0"/>
              </a:rPr>
              <a:t>- дата создания 1941 – 1945 гг.</a:t>
            </a:r>
            <a:endParaRPr lang="ru-RU" sz="2400" dirty="0">
              <a:solidFill>
                <a:srgbClr val="002060"/>
              </a:solidFill>
              <a:latin typeface="Liberation Serif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352928" cy="672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</a:rPr>
              <a:t>Основные нормативные документы при проведении экспертизы ценности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latin typeface="Liberation Serif" pitchFamily="18" charset="0"/>
            </a:endParaRP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Liberation Serif" pitchFamily="18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Liberation Serif" pitchFamily="18" charset="0"/>
              </a:rPr>
              <a:t>Федеральный закон Российской Федерации от 22 октября 2004 года № 125-ФЗ «Об  архивном деле в Российской Федерации»;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  <a:latin typeface="Liberation Serif" pitchFamily="18" charset="0"/>
              </a:rPr>
              <a:t>Правила организации хранения, комплектования, учета и использования документов Архивного фонда Российской Федерации и других архивных документов в государственных и муниципальных архивах, музеях и библиотеках, научных организациях, утвержденные приказом </a:t>
            </a:r>
            <a:r>
              <a:rPr lang="ru-RU" sz="2200" dirty="0" err="1" smtClean="0">
                <a:solidFill>
                  <a:schemeClr val="bg1"/>
                </a:solidFill>
                <a:latin typeface="Liberation Serif" pitchFamily="18" charset="0"/>
              </a:rPr>
              <a:t>Росархива</a:t>
            </a:r>
            <a:r>
              <a:rPr lang="ru-RU" sz="2200" dirty="0" smtClean="0">
                <a:solidFill>
                  <a:schemeClr val="bg1"/>
                </a:solidFill>
                <a:latin typeface="Liberation Serif" pitchFamily="18" charset="0"/>
              </a:rPr>
              <a:t>  от 02.03.2020 № 24;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  <a:latin typeface="Liberation Serif" pitchFamily="18" charset="0"/>
              </a:rPr>
              <a:t> Перечень типовых управленческих архивных документов, образующихся  в процессе деятельности  государственных органов, органов местного самоуправления и организаций, с указанием сроков их хранения, утвержденный приказом Федерального архивного агентства от 20.12.2019 № 236;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  <a:latin typeface="Liberation Serif" pitchFamily="18" charset="0"/>
              </a:rPr>
              <a:t> Методические рекомендации «Экспертиза ценности документов по личному составу по истечении сроков хранения и отбор их на постоянное хранение» Екатеринбург., 2020.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79512" y="1524000"/>
            <a:ext cx="8784976" cy="4572000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ru-RU" sz="3200" dirty="0" smtClean="0">
                <a:solidFill>
                  <a:schemeClr val="bg1"/>
                </a:solidFill>
                <a:latin typeface="Liberation Serif" pitchFamily="18" charset="0"/>
              </a:rPr>
              <a:t>выборочно (при большом количестве документов и (или) одинаковом содержании)</a:t>
            </a:r>
          </a:p>
          <a:p>
            <a:pPr>
              <a:buClrTx/>
            </a:pPr>
            <a:r>
              <a:rPr lang="ru-RU" sz="3200" dirty="0" smtClean="0">
                <a:solidFill>
                  <a:schemeClr val="bg1"/>
                </a:solidFill>
                <a:latin typeface="Liberation Serif" pitchFamily="18" charset="0"/>
              </a:rPr>
              <a:t>или в полном объёме (при небольшом количестве и отсутствии других видов документов по личному составу рассматриваемой организации) </a:t>
            </a:r>
          </a:p>
          <a:p>
            <a:pPr>
              <a:buClrTx/>
            </a:pPr>
            <a:r>
              <a:rPr lang="ru-RU" sz="3200" dirty="0" smtClean="0">
                <a:solidFill>
                  <a:schemeClr val="bg1"/>
                </a:solidFill>
                <a:latin typeface="Liberation Serif" pitchFamily="18" charset="0"/>
              </a:rPr>
              <a:t>в удовлетворительном физическом состоянии</a:t>
            </a:r>
          </a:p>
          <a:p>
            <a:pPr>
              <a:buClrTx/>
            </a:pPr>
            <a:r>
              <a:rPr lang="ru-RU" sz="3200" dirty="0" smtClean="0">
                <a:solidFill>
                  <a:schemeClr val="bg1"/>
                </a:solidFill>
                <a:latin typeface="Liberation Serif" pitchFamily="18" charset="0"/>
              </a:rPr>
              <a:t>за период 1941-1945 гг.</a:t>
            </a:r>
            <a:endParaRPr lang="ru-RU" sz="3200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Liberation Serif" pitchFamily="18" charset="0"/>
              </a:rPr>
              <a:t>Лицевые счета</a:t>
            </a:r>
            <a:endParaRPr lang="ru-RU" dirty="0">
              <a:solidFill>
                <a:schemeClr val="bg1"/>
              </a:solidFill>
              <a:latin typeface="Liberation Serif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Liberation Serif" pitchFamily="18" charset="0"/>
              </a:rPr>
              <a:t>Расчетные ведомости по начислению заработной платы работникам</a:t>
            </a:r>
            <a:endParaRPr lang="ru-RU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4008" y="1524000"/>
            <a:ext cx="4320480" cy="5001344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ru-RU" sz="2400" dirty="0" smtClean="0">
                <a:solidFill>
                  <a:schemeClr val="bg1"/>
                </a:solidFill>
                <a:latin typeface="Liberation Serif" pitchFamily="18" charset="0"/>
              </a:rPr>
              <a:t>при отсутствии других видов документов по личному составу рассматриваемой организации</a:t>
            </a:r>
          </a:p>
          <a:p>
            <a:pPr>
              <a:buClrTx/>
            </a:pPr>
            <a:r>
              <a:rPr lang="ru-RU" sz="2400" dirty="0" smtClean="0">
                <a:solidFill>
                  <a:schemeClr val="bg1"/>
                </a:solidFill>
                <a:latin typeface="Liberation Serif" pitchFamily="18" charset="0"/>
              </a:rPr>
              <a:t>период создания документов - 1941-1945 гг.</a:t>
            </a:r>
          </a:p>
          <a:p>
            <a:pPr>
              <a:buClrTx/>
            </a:pPr>
            <a:r>
              <a:rPr lang="ru-RU" sz="2400" dirty="0" smtClean="0">
                <a:solidFill>
                  <a:schemeClr val="bg1"/>
                </a:solidFill>
                <a:latin typeface="Liberation Serif" pitchFamily="18" charset="0"/>
              </a:rPr>
              <a:t>имеют удовлетворительное физическое состояние</a:t>
            </a:r>
          </a:p>
          <a:p>
            <a:pPr>
              <a:buClrTx/>
            </a:pPr>
            <a:r>
              <a:rPr lang="ru-RU" sz="2400" dirty="0" smtClean="0">
                <a:solidFill>
                  <a:schemeClr val="bg1"/>
                </a:solidFill>
                <a:latin typeface="Liberation Serif" pitchFamily="18" charset="0"/>
              </a:rPr>
              <a:t>выборочно - если большой объём документов, наличие дублирующей информации</a:t>
            </a:r>
            <a:endParaRPr lang="ru-RU" sz="2400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pic>
        <p:nvPicPr>
          <p:cNvPr id="7" name="Содержимое 3" descr="IMG_20220420_1031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1628800"/>
            <a:ext cx="4392488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052736"/>
            <a:ext cx="8640960" cy="580526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800" dirty="0" smtClean="0">
                <a:solidFill>
                  <a:schemeClr val="bg1"/>
                </a:solidFill>
                <a:latin typeface="Liberation Serif" pitchFamily="18" charset="0"/>
              </a:rPr>
              <a:t>Описи дел постоянного хранения составляются по форме, установленной действующими Правилами (Приложение № 6) по результатам экспертизы ценности документов по личному составу с истёкшим сроком хранения. 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800" dirty="0" smtClean="0">
                <a:solidFill>
                  <a:schemeClr val="bg1"/>
                </a:solidFill>
                <a:latin typeface="Liberation Serif" pitchFamily="18" charset="0"/>
              </a:rPr>
              <a:t>Опись  состоит: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800" dirty="0" smtClean="0">
                <a:solidFill>
                  <a:schemeClr val="bg1"/>
                </a:solidFill>
                <a:latin typeface="Liberation Serif" pitchFamily="18" charset="0"/>
              </a:rPr>
              <a:t>- описательных статей на уровне единицы хранения;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800" dirty="0" smtClean="0">
                <a:solidFill>
                  <a:schemeClr val="bg1"/>
                </a:solidFill>
                <a:latin typeface="Liberation Serif" pitchFamily="18" charset="0"/>
              </a:rPr>
              <a:t>- итоговой записи;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800" dirty="0" smtClean="0">
                <a:solidFill>
                  <a:schemeClr val="bg1"/>
                </a:solidFill>
                <a:latin typeface="Liberation Serif" pitchFamily="18" charset="0"/>
              </a:rPr>
              <a:t>- листа-заверителя;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800" dirty="0" smtClean="0">
                <a:solidFill>
                  <a:schemeClr val="bg1"/>
                </a:solidFill>
                <a:latin typeface="Liberation Serif" pitchFamily="18" charset="0"/>
              </a:rPr>
              <a:t>- справочного аппарата: титульный лист, предисловие, список сокращений, содержание (оглавление), указатели.</a:t>
            </a:r>
            <a:endParaRPr lang="ru-RU" sz="2800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6123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/>
                <a:latin typeface="Liberation Serif" pitchFamily="18" charset="0"/>
              </a:rPr>
              <a:t>3. Составление описей дел постоянного хранения</a:t>
            </a:r>
            <a:endParaRPr lang="ru-RU" sz="3200" b="1" dirty="0">
              <a:solidFill>
                <a:schemeClr val="bg1"/>
              </a:solidFill>
              <a:effectLst/>
              <a:latin typeface="Liberation Serif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504" y="332656"/>
          <a:ext cx="3960440" cy="6525344"/>
        </p:xfrm>
        <a:graphic>
          <a:graphicData uri="http://schemas.openxmlformats.org/drawingml/2006/table">
            <a:tbl>
              <a:tblPr/>
              <a:tblGrid>
                <a:gridCol w="3960440"/>
              </a:tblGrid>
              <a:tr h="6525344">
                <a:tc>
                  <a:txBody>
                    <a:bodyPr/>
                    <a:lstStyle/>
                    <a:p>
                      <a:r>
                        <a:rPr kumimoji="0" lang="ru-RU" sz="2800" kern="1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Описательная статья в описи дел, документов должна включать: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2800" kern="1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 порядковый номер;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2800" kern="1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 делопроизводственный индекс или номера по старой описи;</a:t>
                      </a:r>
                    </a:p>
                    <a:p>
                      <a:r>
                        <a:rPr kumimoji="0" lang="ru-RU" sz="2800" kern="1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- заголовок дела;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2800" kern="1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крайние даты документов;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2800" kern="1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 количество листов;</a:t>
                      </a:r>
                    </a:p>
                    <a:p>
                      <a:r>
                        <a:rPr kumimoji="0" lang="ru-RU" sz="2800" kern="1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- примечание.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Liberation Serif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60648"/>
            <a:ext cx="4896544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Liberation Serif" pitchFamily="18" charset="0"/>
              </a:rPr>
              <a:t>Справочный аппарат: </a:t>
            </a:r>
            <a:br>
              <a:rPr lang="ru-RU" sz="3200" dirty="0" smtClean="0">
                <a:solidFill>
                  <a:srgbClr val="002060"/>
                </a:solidFill>
                <a:latin typeface="Liberation Serif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Liberation Serif" pitchFamily="18" charset="0"/>
              </a:rPr>
              <a:t>титульный лист, лист переименований, предисловие</a:t>
            </a:r>
            <a:endParaRPr lang="ru-RU" sz="3200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2915816" cy="426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465512"/>
            <a:ext cx="320384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772816"/>
            <a:ext cx="3024336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412776"/>
            <a:ext cx="9036496" cy="544522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>
                <a:solidFill>
                  <a:schemeClr val="bg1"/>
                </a:solidFill>
                <a:latin typeface="Liberation Serif" pitchFamily="18" charset="0"/>
              </a:rPr>
              <a:t>По результатам проведения экспертизы ценности документов по личному составу с истекшими сроками хранения и неподлежащих  на постоянное хранение, составляется акт о выделении к уничтожению данных документов. установленной действующими Правилами, </a:t>
            </a:r>
            <a:r>
              <a:rPr lang="ru-RU" sz="2000" i="1" dirty="0" smtClean="0">
                <a:solidFill>
                  <a:schemeClr val="bg1"/>
                </a:solidFill>
                <a:latin typeface="Liberation Serif" pitchFamily="18" charset="0"/>
              </a:rPr>
              <a:t>Приложением № 10.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Liberation Serif" pitchFamily="18" charset="0"/>
              </a:rPr>
              <a:t>В акте необходимо указать: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Liberation Serif" pitchFamily="18" charset="0"/>
              </a:rPr>
              <a:t> номер и название фонда, документы которого выделены к уничтожению;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Liberation Serif" pitchFamily="18" charset="0"/>
              </a:rPr>
              <a:t> ссылки на нормативно-методические документы, на основании которых выделенные документы подлежат уничтожению;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Liberation Serif" pitchFamily="18" charset="0"/>
              </a:rPr>
              <a:t> название групп документов (виды документов);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Liberation Serif" pitchFamily="18" charset="0"/>
              </a:rPr>
              <a:t> крайние даты документов;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Liberation Serif" pitchFamily="18" charset="0"/>
              </a:rPr>
              <a:t> номера описей и единиц хранения, если документы передавались на хранение в упорядоченном виде;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Liberation Serif" pitchFamily="18" charset="0"/>
              </a:rPr>
              <a:t> количество единиц хранения.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>
                <a:solidFill>
                  <a:schemeClr val="bg1"/>
                </a:solidFill>
                <a:latin typeface="Liberation Serif" pitchFamily="18" charset="0"/>
              </a:rPr>
              <a:t>Акт утверждается директором архива только после рассмотрения и утверждения Экспертно-проверочной комиссией Управления архивами Свердловской области</a:t>
            </a:r>
            <a:endParaRPr lang="ru-RU" sz="2000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Liberation Serif" pitchFamily="18" charset="0"/>
              </a:rPr>
              <a:t>Составление акта о выделении к уничтожению</a:t>
            </a:r>
            <a:r>
              <a:rPr lang="ru-RU" sz="2800" dirty="0" smtClean="0">
                <a:solidFill>
                  <a:schemeClr val="bg1"/>
                </a:solidFill>
                <a:latin typeface="Liberation Serif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Liberation Serif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Liberation Serif" pitchFamily="18" charset="0"/>
              </a:rPr>
              <a:t>документов по личному составу с истекшими сроками хранения</a:t>
            </a:r>
            <a:endParaRPr lang="ru-RU" sz="2800" dirty="0">
              <a:solidFill>
                <a:schemeClr val="bg1"/>
              </a:solidFill>
              <a:latin typeface="Liberation Serif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4355976" cy="568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92696"/>
            <a:ext cx="4304928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Внесение изменений в учетные документы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300" b="1" dirty="0" smtClean="0">
                <a:solidFill>
                  <a:schemeClr val="bg1"/>
                </a:solidFill>
                <a:latin typeface="Liberation Serif" pitchFamily="18" charset="0"/>
              </a:rPr>
              <a:t>После утверждения описей дел постоянного хранения</a:t>
            </a:r>
            <a:r>
              <a:rPr lang="ru-RU" sz="2300" dirty="0" smtClean="0">
                <a:solidFill>
                  <a:schemeClr val="bg1"/>
                </a:solidFill>
                <a:latin typeface="Liberation Serif" pitchFamily="18" charset="0"/>
              </a:rPr>
              <a:t>, составленных  архивом по результатам экспертизы ценности документов по личному составу, и актов о выделении к уничтожению, лицо, ответственное за ведение учёта в архиве вносит соответствующие изменения в учётные документы: </a:t>
            </a:r>
            <a:r>
              <a:rPr lang="ru-RU" sz="2300" b="1" u="sng" dirty="0" smtClean="0">
                <a:solidFill>
                  <a:schemeClr val="bg1"/>
                </a:solidFill>
                <a:latin typeface="Liberation Serif" pitchFamily="18" charset="0"/>
              </a:rPr>
              <a:t>при поступлении дел:</a:t>
            </a:r>
            <a:endParaRPr lang="ru-RU" sz="2300" b="1" dirty="0" smtClean="0">
              <a:solidFill>
                <a:schemeClr val="bg1"/>
              </a:solidFill>
              <a:latin typeface="Liberation Serif" pitchFamily="18" charset="0"/>
            </a:endParaRPr>
          </a:p>
          <a:p>
            <a:pPr marL="0" indent="0" algn="just">
              <a:spcBef>
                <a:spcPts val="0"/>
              </a:spcBef>
              <a:buClrTx/>
              <a:buSzPct val="90000"/>
              <a:buFont typeface="Arial" pitchFamily="34" charset="0"/>
              <a:buChar char="•"/>
            </a:pPr>
            <a:r>
              <a:rPr lang="ru-RU" sz="2300" dirty="0" smtClean="0">
                <a:solidFill>
                  <a:schemeClr val="bg1"/>
                </a:solidFill>
                <a:latin typeface="Liberation Serif" pitchFamily="18" charset="0"/>
              </a:rPr>
              <a:t>  в книге учёта поступления документов,</a:t>
            </a:r>
          </a:p>
          <a:p>
            <a:pPr marL="0" indent="0" algn="just">
              <a:spcBef>
                <a:spcPts val="0"/>
              </a:spcBef>
              <a:buClrTx/>
              <a:buSzPct val="90000"/>
              <a:buFont typeface="Arial" pitchFamily="34" charset="0"/>
              <a:buChar char="•"/>
            </a:pPr>
            <a:r>
              <a:rPr lang="ru-RU" sz="2300" dirty="0" smtClean="0">
                <a:solidFill>
                  <a:schemeClr val="bg1"/>
                </a:solidFill>
                <a:latin typeface="Liberation Serif" pitchFamily="18" charset="0"/>
              </a:rPr>
              <a:t>  в списке фондов, </a:t>
            </a:r>
          </a:p>
          <a:p>
            <a:pPr marL="0" indent="0" algn="just">
              <a:spcBef>
                <a:spcPts val="0"/>
              </a:spcBef>
              <a:buClrTx/>
              <a:buSzPct val="90000"/>
              <a:buFont typeface="Arial" pitchFamily="34" charset="0"/>
              <a:buChar char="•"/>
            </a:pPr>
            <a:r>
              <a:rPr lang="ru-RU" sz="2300" dirty="0" smtClean="0">
                <a:solidFill>
                  <a:schemeClr val="bg1"/>
                </a:solidFill>
                <a:latin typeface="Liberation Serif" pitchFamily="18" charset="0"/>
              </a:rPr>
              <a:t>  в  описях  дел документов по личному составу  постоянного хранения;</a:t>
            </a:r>
          </a:p>
          <a:p>
            <a:pPr marL="0" indent="0" algn="just">
              <a:spcBef>
                <a:spcPts val="0"/>
              </a:spcBef>
              <a:buClrTx/>
              <a:buSzPct val="90000"/>
              <a:buFont typeface="Arial" pitchFamily="34" charset="0"/>
              <a:buChar char="•"/>
            </a:pPr>
            <a:r>
              <a:rPr lang="ru-RU" sz="2300" dirty="0" smtClean="0">
                <a:solidFill>
                  <a:schemeClr val="bg1"/>
                </a:solidFill>
                <a:latin typeface="Liberation Serif" pitchFamily="18" charset="0"/>
              </a:rPr>
              <a:t>  в листе и карточках фондов архивных документов,</a:t>
            </a:r>
          </a:p>
          <a:p>
            <a:pPr marL="0" indent="0" algn="just">
              <a:spcBef>
                <a:spcPts val="0"/>
              </a:spcBef>
              <a:buClrTx/>
              <a:buSzPct val="90000"/>
              <a:buFont typeface="Arial" pitchFamily="34" charset="0"/>
              <a:buChar char="•"/>
            </a:pPr>
            <a:r>
              <a:rPr lang="ru-RU" sz="2300" dirty="0" smtClean="0">
                <a:solidFill>
                  <a:schemeClr val="bg1"/>
                </a:solidFill>
                <a:latin typeface="Liberation Serif" pitchFamily="18" charset="0"/>
              </a:rPr>
              <a:t>  в реестре описей,</a:t>
            </a:r>
          </a:p>
          <a:p>
            <a:pPr marL="0" indent="0" algn="just">
              <a:spcBef>
                <a:spcPts val="0"/>
              </a:spcBef>
              <a:buClrTx/>
              <a:buSzPct val="90000"/>
              <a:buFont typeface="Arial" pitchFamily="34" charset="0"/>
              <a:buChar char="•"/>
            </a:pPr>
            <a:r>
              <a:rPr lang="ru-RU" sz="2300" dirty="0" smtClean="0">
                <a:solidFill>
                  <a:schemeClr val="bg1"/>
                </a:solidFill>
                <a:latin typeface="Liberation Serif" pitchFamily="18" charset="0"/>
              </a:rPr>
              <a:t>  в паспорте архивохранилища, </a:t>
            </a:r>
          </a:p>
          <a:p>
            <a:pPr marL="0" indent="0" algn="just">
              <a:spcBef>
                <a:spcPts val="0"/>
              </a:spcBef>
              <a:buClrTx/>
              <a:buSzPct val="90000"/>
              <a:buFont typeface="Arial" pitchFamily="34" charset="0"/>
              <a:buChar char="•"/>
            </a:pPr>
            <a:r>
              <a:rPr lang="ru-RU" sz="2300" dirty="0" smtClean="0">
                <a:solidFill>
                  <a:schemeClr val="bg1"/>
                </a:solidFill>
                <a:latin typeface="Liberation Serif" pitchFamily="18" charset="0"/>
              </a:rPr>
              <a:t>  в Сведениях об изменении в составе и объёме фондов,</a:t>
            </a:r>
          </a:p>
          <a:p>
            <a:pPr marL="0" indent="0" algn="just">
              <a:spcBef>
                <a:spcPts val="0"/>
              </a:spcBef>
              <a:buClrTx/>
              <a:buSzPct val="90000"/>
              <a:buFont typeface="Arial" pitchFamily="34" charset="0"/>
              <a:buChar char="•"/>
            </a:pPr>
            <a:r>
              <a:rPr lang="ru-RU" sz="2300" dirty="0" smtClean="0">
                <a:solidFill>
                  <a:schemeClr val="bg1"/>
                </a:solidFill>
                <a:latin typeface="Liberation Serif" pitchFamily="18" charset="0"/>
              </a:rPr>
              <a:t>  в учётной БД «Архивный фонд»,</a:t>
            </a:r>
          </a:p>
          <a:p>
            <a:pPr marL="0" indent="0" algn="just">
              <a:spcBef>
                <a:spcPts val="0"/>
              </a:spcBef>
              <a:buClrTx/>
              <a:buSzPct val="90000"/>
              <a:buFont typeface="Arial" pitchFamily="34" charset="0"/>
              <a:buChar char="•"/>
            </a:pPr>
            <a:r>
              <a:rPr lang="ru-RU" sz="2300" dirty="0" smtClean="0">
                <a:solidFill>
                  <a:schemeClr val="bg1"/>
                </a:solidFill>
                <a:latin typeface="Liberation Serif" pitchFamily="18" charset="0"/>
              </a:rPr>
              <a:t>  в паспорте архива;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107504" y="0"/>
            <a:ext cx="8928992" cy="68580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100" b="1" u="sng" dirty="0" smtClean="0">
                <a:solidFill>
                  <a:schemeClr val="bg1"/>
                </a:solidFill>
                <a:latin typeface="Liberation Serif" pitchFamily="18" charset="0"/>
              </a:rPr>
              <a:t>при выбытии дел</a:t>
            </a:r>
            <a:r>
              <a:rPr lang="ru-RU" sz="2100" b="1" dirty="0" smtClean="0">
                <a:solidFill>
                  <a:schemeClr val="bg1"/>
                </a:solidFill>
                <a:latin typeface="Liberation Serif" pitchFamily="18" charset="0"/>
              </a:rPr>
              <a:t>:</a:t>
            </a:r>
          </a:p>
          <a:p>
            <a:pPr algn="just">
              <a:spcBef>
                <a:spcPts val="0"/>
              </a:spcBef>
              <a:buClrTx/>
            </a:pPr>
            <a:r>
              <a:rPr lang="ru-RU" sz="2100" dirty="0" smtClean="0">
                <a:solidFill>
                  <a:schemeClr val="bg1"/>
                </a:solidFill>
                <a:latin typeface="Liberation Serif" pitchFamily="18" charset="0"/>
              </a:rPr>
              <a:t>в описи дел документов по личному составу (при выделении к уничтожению только части дел пересоставляются итоговые записи);</a:t>
            </a:r>
          </a:p>
          <a:p>
            <a:pPr algn="just">
              <a:spcBef>
                <a:spcPts val="0"/>
              </a:spcBef>
              <a:buClrTx/>
            </a:pPr>
            <a:r>
              <a:rPr lang="ru-RU" sz="2100" dirty="0" smtClean="0">
                <a:solidFill>
                  <a:schemeClr val="bg1"/>
                </a:solidFill>
                <a:latin typeface="Liberation Serif" pitchFamily="18" charset="0"/>
              </a:rPr>
              <a:t>в книге учёта выбытия документов;</a:t>
            </a:r>
          </a:p>
          <a:p>
            <a:pPr algn="just">
              <a:spcBef>
                <a:spcPts val="0"/>
              </a:spcBef>
              <a:buClrTx/>
            </a:pPr>
            <a:r>
              <a:rPr lang="ru-RU" sz="2100" dirty="0" smtClean="0">
                <a:solidFill>
                  <a:schemeClr val="bg1"/>
                </a:solidFill>
                <a:latin typeface="Liberation Serif" pitchFamily="18" charset="0"/>
              </a:rPr>
              <a:t>в списке фондов; </a:t>
            </a:r>
          </a:p>
          <a:p>
            <a:pPr algn="just">
              <a:spcBef>
                <a:spcPts val="0"/>
              </a:spcBef>
              <a:buClrTx/>
            </a:pPr>
            <a:r>
              <a:rPr lang="ru-RU" sz="2100" dirty="0" smtClean="0">
                <a:solidFill>
                  <a:schemeClr val="bg1"/>
                </a:solidFill>
                <a:latin typeface="Liberation Serif" pitchFamily="18" charset="0"/>
              </a:rPr>
              <a:t>в листе и карточках фондов архивных документов,</a:t>
            </a:r>
          </a:p>
          <a:p>
            <a:pPr algn="just">
              <a:spcBef>
                <a:spcPts val="0"/>
              </a:spcBef>
              <a:buClrTx/>
            </a:pPr>
            <a:r>
              <a:rPr lang="ru-RU" sz="2100" dirty="0" smtClean="0">
                <a:solidFill>
                  <a:schemeClr val="bg1"/>
                </a:solidFill>
                <a:latin typeface="Liberation Serif" pitchFamily="18" charset="0"/>
              </a:rPr>
              <a:t>в реестре описей (при выбытии всей описи),</a:t>
            </a:r>
          </a:p>
          <a:p>
            <a:pPr algn="just">
              <a:spcBef>
                <a:spcPts val="0"/>
              </a:spcBef>
              <a:buClrTx/>
            </a:pPr>
            <a:r>
              <a:rPr lang="ru-RU" sz="2100" dirty="0" smtClean="0">
                <a:solidFill>
                  <a:schemeClr val="bg1"/>
                </a:solidFill>
                <a:latin typeface="Liberation Serif" pitchFamily="18" charset="0"/>
              </a:rPr>
              <a:t>в паспорте архивохранилища, </a:t>
            </a:r>
          </a:p>
          <a:p>
            <a:pPr algn="just">
              <a:spcBef>
                <a:spcPts val="0"/>
              </a:spcBef>
              <a:buClrTx/>
            </a:pPr>
            <a:r>
              <a:rPr lang="ru-RU" sz="2100" dirty="0" smtClean="0">
                <a:solidFill>
                  <a:schemeClr val="bg1"/>
                </a:solidFill>
                <a:latin typeface="Liberation Serif" pitchFamily="18" charset="0"/>
              </a:rPr>
              <a:t>в Сведениях об изменении в составе и объёме фондов,</a:t>
            </a:r>
          </a:p>
          <a:p>
            <a:pPr algn="just">
              <a:spcBef>
                <a:spcPts val="0"/>
              </a:spcBef>
              <a:buClrTx/>
            </a:pPr>
            <a:r>
              <a:rPr lang="ru-RU" sz="2100" dirty="0" smtClean="0">
                <a:solidFill>
                  <a:schemeClr val="bg1"/>
                </a:solidFill>
                <a:latin typeface="Liberation Serif" pitchFamily="18" charset="0"/>
              </a:rPr>
              <a:t>в учётной БД «Архивный фонд»,</a:t>
            </a:r>
          </a:p>
          <a:p>
            <a:pPr algn="just">
              <a:spcBef>
                <a:spcPts val="0"/>
              </a:spcBef>
              <a:buClrTx/>
            </a:pPr>
            <a:r>
              <a:rPr lang="ru-RU" sz="2100" dirty="0" smtClean="0">
                <a:solidFill>
                  <a:schemeClr val="bg1"/>
                </a:solidFill>
                <a:latin typeface="Liberation Serif" pitchFamily="18" charset="0"/>
              </a:rPr>
              <a:t>в паспорте архива, </a:t>
            </a:r>
          </a:p>
          <a:p>
            <a:pPr algn="just">
              <a:spcBef>
                <a:spcPts val="0"/>
              </a:spcBef>
              <a:buClrTx/>
            </a:pPr>
            <a:r>
              <a:rPr lang="ru-RU" sz="2100" dirty="0" smtClean="0">
                <a:solidFill>
                  <a:schemeClr val="bg1"/>
                </a:solidFill>
                <a:latin typeface="Liberation Serif" pitchFamily="18" charset="0"/>
              </a:rPr>
              <a:t>в акте о выделении к уничтожению документов, не подлежащих      хранению.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100" dirty="0" smtClean="0">
                <a:solidFill>
                  <a:schemeClr val="bg1"/>
                </a:solidFill>
                <a:latin typeface="Liberation Serif" pitchFamily="18" charset="0"/>
              </a:rPr>
              <a:t>После оформления снятия с государственного учета документов, переданных на уничтожение, акт о выделении к уничтожению документов, не подлежащих хранению, помещается в дело фонда, где хранится постоянно вместе с приемо-сдаточной накладной.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100" dirty="0" smtClean="0">
                <a:solidFill>
                  <a:schemeClr val="bg1"/>
                </a:solidFill>
                <a:latin typeface="Liberation Serif" pitchFamily="18" charset="0"/>
              </a:rPr>
              <a:t>При выделении к уничтожению всех архивных документов фонда, один экземпляр описей дел по личному составу и лист фонда помещаются в дело фонда. Дело фонда, выбывшего из списка фондов архива, включается в архивный фонд государственного архива.</a:t>
            </a:r>
            <a:endParaRPr lang="ru-RU" sz="2100" dirty="0">
              <a:solidFill>
                <a:schemeClr val="bg1"/>
              </a:solidFill>
              <a:latin typeface="Liberation Serif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/>
                <a:latin typeface="Liberation Serif" pitchFamily="18" charset="0"/>
              </a:rPr>
              <a:t>Изменение в учетных документах:  - в паспорте архива </a:t>
            </a:r>
            <a:br>
              <a:rPr lang="ru-RU" sz="2400" dirty="0" smtClean="0">
                <a:solidFill>
                  <a:srgbClr val="002060"/>
                </a:solidFill>
                <a:effectLst/>
                <a:latin typeface="Liberation Serif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  <a:latin typeface="Liberation Serif" pitchFamily="18" charset="0"/>
              </a:rPr>
              <a:t>                                                                   - в паспорте архивохранилища</a:t>
            </a:r>
            <a:endParaRPr lang="ru-RU" sz="2400" dirty="0">
              <a:solidFill>
                <a:srgbClr val="002060"/>
              </a:solidFill>
              <a:effectLst/>
              <a:latin typeface="Liberation Serif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318516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412776"/>
            <a:ext cx="324036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628800"/>
            <a:ext cx="313184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764704"/>
            <a:ext cx="8892480" cy="5904656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chemeClr val="bg1"/>
                </a:solidFill>
                <a:latin typeface="Liberation Serif" pitchFamily="18" charset="0"/>
              </a:rPr>
              <a:t>Документы по личному составу </a:t>
            </a:r>
            <a:r>
              <a:rPr lang="ru-RU" sz="2800" i="1" dirty="0" smtClean="0">
                <a:solidFill>
                  <a:schemeClr val="bg1"/>
                </a:solidFill>
                <a:latin typeface="Liberation Serif" pitchFamily="18" charset="0"/>
              </a:rPr>
              <a:t>-</a:t>
            </a:r>
            <a:r>
              <a:rPr lang="ru-RU" sz="2800" dirty="0" smtClean="0">
                <a:solidFill>
                  <a:schemeClr val="bg1"/>
                </a:solidFill>
                <a:latin typeface="Liberation Serif" pitchFamily="18" charset="0"/>
              </a:rPr>
              <a:t> документы, отражающие трудовые отношения, между работником и работодателем. 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solidFill>
                <a:schemeClr val="bg1"/>
              </a:solidFill>
              <a:latin typeface="Liberation Serif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Liberation Serif" pitchFamily="18" charset="0"/>
              </a:rPr>
              <a:t> приказы/распоряжения по личному составу;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Liberation Serif" pitchFamily="18" charset="0"/>
              </a:rPr>
              <a:t> списки работников;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Liberation Serif" pitchFamily="18" charset="0"/>
              </a:rPr>
              <a:t> книги (журналы) учета приема, перемещения, увольнения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Tx/>
              <a:buNone/>
            </a:pPr>
            <a:r>
              <a:rPr lang="ru-RU" sz="2800" dirty="0" smtClean="0">
                <a:solidFill>
                  <a:schemeClr val="bg1"/>
                </a:solidFill>
                <a:latin typeface="Liberation Serif" pitchFamily="18" charset="0"/>
              </a:rPr>
              <a:t>работников;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Liberation Serif" pitchFamily="18" charset="0"/>
              </a:rPr>
              <a:t> лицевые счета и расчетные ведомости и листки, табуляграммы по начислению заработной платы работникам;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Liberation Serif" pitchFamily="18" charset="0"/>
              </a:rPr>
              <a:t> личные дела;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Liberation Serif" pitchFamily="18" charset="0"/>
              </a:rPr>
              <a:t> личные карточки;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Liberation Serif" pitchFamily="18" charset="0"/>
              </a:rPr>
              <a:t> трудовые договоры (контракты, соглашения);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Liberation Serif" pitchFamily="18" charset="0"/>
              </a:rPr>
              <a:t> индивидуальные сведения о начисленных страховых взносах на обязательное пенсионное страхование работников;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Liberation Serif" pitchFamily="18" charset="0"/>
              </a:rPr>
              <a:t> документы о награждении  работников;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Liberation Serif" pitchFamily="18" charset="0"/>
              </a:rPr>
              <a:t> невостребованные подлинные документы и др.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  <a:latin typeface="Liberation Serif" pitchFamily="18" charset="0"/>
              </a:rPr>
              <a:t>Состав видов документов (классификация)</a:t>
            </a:r>
            <a:endParaRPr lang="ru-RU" sz="3400" dirty="0">
              <a:solidFill>
                <a:srgbClr val="C00000"/>
              </a:solidFill>
              <a:latin typeface="Liberation Serif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060848"/>
            <a:ext cx="6408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Liberation Serif" pitchFamily="18" charset="0"/>
              </a:rPr>
              <a:t>Спасибо </a:t>
            </a:r>
          </a:p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Liberation Serif" pitchFamily="18" charset="0"/>
              </a:rPr>
              <a:t>за внимание!</a:t>
            </a:r>
            <a:endParaRPr lang="ru-RU" sz="7200" b="1" dirty="0">
              <a:solidFill>
                <a:srgbClr val="C00000"/>
              </a:solidFill>
              <a:latin typeface="Liberation Serif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54461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приеме, перемещении, аттестации, увольнении работников;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награждении работников;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учетные документы работников;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начислению заработной платы и другим денежным выплатам;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трудовой деятельности на работах с вредными, опасными и иными особыми условиями труда;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ClrTx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отчетные документы по кадровому составу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документов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Liberation Serif" pitchFamily="18" charset="0"/>
              </a:rPr>
              <a:t>Служебные и личные</a:t>
            </a:r>
            <a:endParaRPr lang="ru-RU" sz="3200" b="1" i="1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i="1" u="sng" dirty="0" smtClean="0">
                <a:solidFill>
                  <a:srgbClr val="002060"/>
                </a:solidFill>
                <a:latin typeface="Liberation Serif" pitchFamily="18" charset="0"/>
              </a:rPr>
              <a:t>Личные документы</a:t>
            </a:r>
            <a:r>
              <a:rPr lang="ru-RU" sz="3200" b="1" dirty="0" smtClean="0">
                <a:solidFill>
                  <a:srgbClr val="002060"/>
                </a:solidFill>
                <a:latin typeface="Liberation Serif" pitchFamily="18" charset="0"/>
              </a:rPr>
              <a:t>, </a:t>
            </a:r>
            <a:r>
              <a:rPr lang="ru-RU" sz="3200" dirty="0" smtClean="0">
                <a:solidFill>
                  <a:srgbClr val="002060"/>
                </a:solidFill>
                <a:latin typeface="Liberation Serif" pitchFamily="18" charset="0"/>
              </a:rPr>
              <a:t>создаются гражданами (заявления, резюме, автобиография и т.д.)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i="1" u="sng" dirty="0" smtClean="0">
                <a:solidFill>
                  <a:srgbClr val="002060"/>
                </a:solidFill>
                <a:latin typeface="Liberation Serif" pitchFamily="18" charset="0"/>
              </a:rPr>
              <a:t>Служебные документы </a:t>
            </a:r>
            <a:r>
              <a:rPr lang="ru-RU" sz="3200" dirty="0" smtClean="0">
                <a:solidFill>
                  <a:srgbClr val="002060"/>
                </a:solidFill>
                <a:latin typeface="Liberation Serif" pitchFamily="18" charset="0"/>
              </a:rPr>
              <a:t>исходят от имени предприятий, организаций или представляющих их должностных лиц и включают в себя три группы организационно-распорядительных документов: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2060"/>
                </a:solidFill>
                <a:latin typeface="Liberation Serif" pitchFamily="18" charset="0"/>
              </a:rPr>
              <a:t>- организационные;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2060"/>
                </a:solidFill>
                <a:latin typeface="Liberation Serif" pitchFamily="18" charset="0"/>
              </a:rPr>
              <a:t>- распорядительные;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200" dirty="0" smtClean="0">
                <a:solidFill>
                  <a:srgbClr val="002060"/>
                </a:solidFill>
                <a:latin typeface="Liberation Serif" pitchFamily="18" charset="0"/>
              </a:rPr>
              <a:t>- справочно-информационные.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Деление документов по признакам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 flipH="1">
            <a:off x="251520" y="1052736"/>
            <a:ext cx="8640960" cy="554461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Liberation Serif" pitchFamily="18" charset="0"/>
              </a:rPr>
              <a:t>По </a:t>
            </a:r>
            <a:r>
              <a:rPr lang="ru-RU" b="1" dirty="0" smtClean="0">
                <a:solidFill>
                  <a:schemeClr val="bg1"/>
                </a:solidFill>
                <a:latin typeface="Liberation Serif" pitchFamily="18" charset="0"/>
              </a:rPr>
              <a:t>содержанию документы </a:t>
            </a:r>
            <a:r>
              <a:rPr lang="ru-RU" dirty="0" smtClean="0">
                <a:solidFill>
                  <a:schemeClr val="bg1"/>
                </a:solidFill>
                <a:latin typeface="Liberation Serif" pitchFamily="18" charset="0"/>
              </a:rPr>
              <a:t>– организационно-распорядительные, по личному составу, финансово-расчетные и т.д.</a:t>
            </a:r>
            <a:br>
              <a:rPr lang="ru-RU" dirty="0" smtClean="0">
                <a:solidFill>
                  <a:schemeClr val="bg1"/>
                </a:solidFill>
                <a:latin typeface="Liberation Serif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Liberation Serif" pitchFamily="18" charset="0"/>
              </a:rPr>
              <a:t>По способу фиксации информации </a:t>
            </a:r>
            <a:r>
              <a:rPr lang="ru-RU" dirty="0" smtClean="0">
                <a:solidFill>
                  <a:schemeClr val="bg1"/>
                </a:solidFill>
                <a:latin typeface="Liberation Serif" pitchFamily="18" charset="0"/>
              </a:rPr>
              <a:t>–</a:t>
            </a:r>
            <a:r>
              <a:rPr lang="ru-RU" b="1" dirty="0" smtClean="0">
                <a:solidFill>
                  <a:schemeClr val="bg1"/>
                </a:solidFill>
                <a:latin typeface="Liberation Serif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Liberation Serif" pitchFamily="18" charset="0"/>
              </a:rPr>
              <a:t>письменные, графические, фото и кинодокументы.</a:t>
            </a:r>
            <a:br>
              <a:rPr lang="ru-RU" dirty="0" smtClean="0">
                <a:solidFill>
                  <a:schemeClr val="bg1"/>
                </a:solidFill>
                <a:latin typeface="Liberation Serif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Liberation Serif" pitchFamily="18" charset="0"/>
              </a:rPr>
              <a:t>По наименованию </a:t>
            </a:r>
            <a:r>
              <a:rPr lang="ru-RU" dirty="0" smtClean="0">
                <a:solidFill>
                  <a:schemeClr val="bg1"/>
                </a:solidFill>
                <a:latin typeface="Liberation Serif" pitchFamily="18" charset="0"/>
              </a:rPr>
              <a:t>– приказы, письма, инструкции и т.д.</a:t>
            </a:r>
            <a:br>
              <a:rPr lang="ru-RU" dirty="0" smtClean="0">
                <a:solidFill>
                  <a:schemeClr val="bg1"/>
                </a:solidFill>
                <a:latin typeface="Liberation Serif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Liberation Serif" pitchFamily="18" charset="0"/>
              </a:rPr>
              <a:t>По видам документов </a:t>
            </a:r>
            <a:r>
              <a:rPr lang="ru-RU" dirty="0" smtClean="0">
                <a:solidFill>
                  <a:schemeClr val="bg1"/>
                </a:solidFill>
                <a:latin typeface="Liberation Serif" pitchFamily="18" charset="0"/>
              </a:rPr>
              <a:t>– типовые, примерные, трафаретные.</a:t>
            </a:r>
            <a:br>
              <a:rPr lang="ru-RU" dirty="0" smtClean="0">
                <a:solidFill>
                  <a:schemeClr val="bg1"/>
                </a:solidFill>
                <a:latin typeface="Liberation Serif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Liberation Serif" pitchFamily="18" charset="0"/>
              </a:rPr>
              <a:t>По стадиям создания</a:t>
            </a:r>
            <a:r>
              <a:rPr lang="ru-RU" dirty="0" smtClean="0">
                <a:solidFill>
                  <a:schemeClr val="bg1"/>
                </a:solidFill>
                <a:latin typeface="Liberation Serif" pitchFamily="18" charset="0"/>
              </a:rPr>
              <a:t> – подлинники и копии.</a:t>
            </a:r>
            <a:br>
              <a:rPr lang="ru-RU" dirty="0" smtClean="0">
                <a:solidFill>
                  <a:schemeClr val="bg1"/>
                </a:solidFill>
                <a:latin typeface="Liberation Serif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Liberation Serif" pitchFamily="18" charset="0"/>
              </a:rPr>
              <a:t> По срокам хранения </a:t>
            </a:r>
            <a:r>
              <a:rPr lang="ru-RU" dirty="0" smtClean="0">
                <a:solidFill>
                  <a:schemeClr val="bg1"/>
                </a:solidFill>
                <a:latin typeface="Liberation Serif" pitchFamily="18" charset="0"/>
              </a:rPr>
              <a:t>– постоянного; долговременного (свыше 10 лет); временного (до 10 </a:t>
            </a:r>
            <a:r>
              <a:rPr lang="ru-RU" dirty="0" smtClean="0">
                <a:solidFill>
                  <a:srgbClr val="002060"/>
                </a:solidFill>
                <a:latin typeface="Liberation Serif" pitchFamily="18" charset="0"/>
              </a:rPr>
              <a:t>лет).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4400" dirty="0" smtClean="0">
                <a:solidFill>
                  <a:srgbClr val="002060"/>
                </a:solidFill>
                <a:effectLst/>
              </a:rPr>
            </a:b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Деление документов по признакам</a:t>
            </a:r>
            <a:endParaRPr lang="ru-RU" sz="4400" b="1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772816"/>
            <a:ext cx="8892480" cy="417646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3400" b="1" dirty="0" smtClean="0">
                <a:solidFill>
                  <a:schemeClr val="bg1"/>
                </a:solidFill>
                <a:latin typeface="Liberation Serif" pitchFamily="18" charset="0"/>
              </a:rPr>
              <a:t>Принципы</a:t>
            </a:r>
            <a:r>
              <a:rPr lang="ru-RU" sz="3400" dirty="0" smtClean="0">
                <a:solidFill>
                  <a:schemeClr val="bg1"/>
                </a:solidFill>
                <a:latin typeface="Liberation Serif" pitchFamily="18" charset="0"/>
              </a:rPr>
              <a:t> проведения экспертизы ценности документов по личному составу: </a:t>
            </a:r>
            <a:r>
              <a:rPr lang="ru-RU" sz="3400" i="1" u="sng" dirty="0" smtClean="0">
                <a:solidFill>
                  <a:schemeClr val="bg1"/>
                </a:solidFill>
                <a:latin typeface="Liberation Serif" pitchFamily="18" charset="0"/>
              </a:rPr>
              <a:t>историзм, системность,</a:t>
            </a:r>
            <a:r>
              <a:rPr lang="ru-RU" sz="3400" dirty="0" smtClean="0">
                <a:solidFill>
                  <a:schemeClr val="bg1"/>
                </a:solidFill>
                <a:latin typeface="Liberation Serif" pitchFamily="18" charset="0"/>
              </a:rPr>
              <a:t> </a:t>
            </a:r>
            <a:r>
              <a:rPr lang="ru-RU" sz="3400" i="1" u="sng" dirty="0" smtClean="0">
                <a:solidFill>
                  <a:schemeClr val="bg1"/>
                </a:solidFill>
                <a:latin typeface="Liberation Serif" pitchFamily="18" charset="0"/>
              </a:rPr>
              <a:t>целостность</a:t>
            </a:r>
            <a:r>
              <a:rPr lang="ru-RU" sz="3400" dirty="0" smtClean="0">
                <a:solidFill>
                  <a:schemeClr val="bg1"/>
                </a:solidFill>
                <a:latin typeface="Liberation Serif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400" dirty="0" smtClean="0">
                <a:solidFill>
                  <a:schemeClr val="bg1"/>
                </a:solidFill>
                <a:latin typeface="Liberation Serif" pitchFamily="18" charset="0"/>
              </a:rPr>
              <a:t>позволяют рассматривать документы с точки зрения их возникновения, развития и конкретно на сегодняшний день как единый комплекс документов, определенным образом систематизированный.</a:t>
            </a:r>
            <a:endParaRPr lang="ru-RU" sz="3400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/>
                <a:latin typeface="Liberation Serif" pitchFamily="18" charset="0"/>
              </a:rPr>
              <a:t>Принципы и критерии экспертизы ценности документов</a:t>
            </a:r>
            <a:endParaRPr lang="ru-RU" sz="4000" b="1" dirty="0">
              <a:solidFill>
                <a:srgbClr val="FF0000"/>
              </a:solidFill>
              <a:effectLst/>
              <a:latin typeface="Liberation Serif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4040188" cy="432047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Liberation Serif" pitchFamily="18" charset="0"/>
              </a:rPr>
              <a:t>Общие</a:t>
            </a:r>
            <a:endParaRPr lang="ru-RU" sz="2400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79512" y="1268760"/>
            <a:ext cx="4316288" cy="5400600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ru-RU" sz="2200" dirty="0" smtClean="0">
                <a:solidFill>
                  <a:schemeClr val="bg1"/>
                </a:solidFill>
                <a:latin typeface="Liberation Serif" pitchFamily="18" charset="0"/>
              </a:rPr>
              <a:t>Роль лица (работника) в конкретной организации;</a:t>
            </a:r>
          </a:p>
          <a:p>
            <a:pPr>
              <a:buClrTx/>
            </a:pPr>
            <a:r>
              <a:rPr lang="ru-RU" sz="2200" dirty="0" smtClean="0">
                <a:solidFill>
                  <a:schemeClr val="bg1"/>
                </a:solidFill>
                <a:latin typeface="Liberation Serif" pitchFamily="18" charset="0"/>
              </a:rPr>
              <a:t>Роль организации на конкретной территории;</a:t>
            </a:r>
          </a:p>
          <a:p>
            <a:pPr>
              <a:buClrTx/>
            </a:pPr>
            <a:r>
              <a:rPr lang="ru-RU" sz="2200" dirty="0" smtClean="0">
                <a:solidFill>
                  <a:schemeClr val="bg1"/>
                </a:solidFill>
                <a:latin typeface="Liberation Serif" pitchFamily="18" charset="0"/>
              </a:rPr>
              <a:t>Хронологический период;</a:t>
            </a:r>
          </a:p>
          <a:p>
            <a:pPr>
              <a:buClrTx/>
            </a:pPr>
            <a:r>
              <a:rPr lang="ru-RU" sz="2200" dirty="0" smtClean="0">
                <a:solidFill>
                  <a:schemeClr val="bg1"/>
                </a:solidFill>
                <a:latin typeface="Liberation Serif" pitchFamily="18" charset="0"/>
              </a:rPr>
              <a:t>Значимость информации (сведения о работнике/организации);</a:t>
            </a:r>
          </a:p>
          <a:p>
            <a:pPr>
              <a:buClrTx/>
            </a:pPr>
            <a:r>
              <a:rPr lang="ru-RU" sz="2200" dirty="0" smtClean="0">
                <a:solidFill>
                  <a:schemeClr val="bg1"/>
                </a:solidFill>
                <a:latin typeface="Liberation Serif" pitchFamily="18" charset="0"/>
              </a:rPr>
              <a:t>Подлинность документа;</a:t>
            </a:r>
          </a:p>
          <a:p>
            <a:pPr>
              <a:buClrTx/>
            </a:pPr>
            <a:r>
              <a:rPr lang="ru-RU" sz="2200" dirty="0" smtClean="0">
                <a:solidFill>
                  <a:schemeClr val="bg1"/>
                </a:solidFill>
                <a:latin typeface="Liberation Serif" pitchFamily="18" charset="0"/>
              </a:rPr>
              <a:t>Физическое, техническое состояние носителя документов (бумажных, электронных);</a:t>
            </a:r>
          </a:p>
          <a:p>
            <a:pPr>
              <a:buClrTx/>
            </a:pPr>
            <a:r>
              <a:rPr lang="ru-RU" sz="2200" dirty="0" smtClean="0">
                <a:solidFill>
                  <a:schemeClr val="bg1"/>
                </a:solidFill>
                <a:latin typeface="Liberation Serif" pitchFamily="18" charset="0"/>
              </a:rPr>
              <a:t>Сохранность комплекса документов организации.</a:t>
            </a:r>
            <a:endParaRPr lang="ru-RU" sz="2200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649788" y="1268760"/>
            <a:ext cx="4242692" cy="54006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ClrTx/>
            </a:pPr>
            <a:r>
              <a:rPr lang="ru-RU" sz="2200" dirty="0" smtClean="0">
                <a:solidFill>
                  <a:schemeClr val="bg1"/>
                </a:solidFill>
                <a:latin typeface="Liberation Serif" pitchFamily="18" charset="0"/>
              </a:rPr>
              <a:t>Участники Великой отечественной войны и других войн и вооруженных конфликтов;</a:t>
            </a:r>
          </a:p>
          <a:p>
            <a:pPr>
              <a:buClrTx/>
            </a:pPr>
            <a:r>
              <a:rPr lang="ru-RU" sz="2200" dirty="0" smtClean="0">
                <a:solidFill>
                  <a:schemeClr val="bg1"/>
                </a:solidFill>
                <a:latin typeface="Liberation Serif" pitchFamily="18" charset="0"/>
              </a:rPr>
              <a:t>Участники ликвидации последствий стихийных бедствий и катастроф;</a:t>
            </a:r>
          </a:p>
          <a:p>
            <a:pPr>
              <a:buClrTx/>
            </a:pPr>
            <a:r>
              <a:rPr lang="ru-RU" sz="2200" dirty="0" smtClean="0">
                <a:solidFill>
                  <a:schemeClr val="bg1"/>
                </a:solidFill>
                <a:latin typeface="Liberation Serif" pitchFamily="18" charset="0"/>
              </a:rPr>
              <a:t>Профессиональная (трудовая) династия работников;</a:t>
            </a:r>
          </a:p>
          <a:p>
            <a:pPr>
              <a:buClrTx/>
            </a:pPr>
            <a:r>
              <a:rPr lang="ru-RU" sz="2200" dirty="0" smtClean="0">
                <a:solidFill>
                  <a:schemeClr val="bg1"/>
                </a:solidFill>
                <a:latin typeface="Liberation Serif" pitchFamily="18" charset="0"/>
              </a:rPr>
              <a:t>Работники творческих профессий;</a:t>
            </a:r>
          </a:p>
          <a:p>
            <a:pPr>
              <a:buClrTx/>
            </a:pPr>
            <a:r>
              <a:rPr lang="ru-RU" sz="2200" dirty="0" smtClean="0">
                <a:solidFill>
                  <a:schemeClr val="bg1"/>
                </a:solidFill>
                <a:latin typeface="Liberation Serif" pitchFamily="18" charset="0"/>
              </a:rPr>
              <a:t>Репрессированные, реабилитированные граждане;</a:t>
            </a:r>
          </a:p>
          <a:p>
            <a:pPr>
              <a:buClrTx/>
            </a:pPr>
            <a:r>
              <a:rPr lang="ru-RU" sz="2200" dirty="0" smtClean="0">
                <a:solidFill>
                  <a:schemeClr val="bg1"/>
                </a:solidFill>
                <a:latin typeface="Liberation Serif" pitchFamily="18" charset="0"/>
              </a:rPr>
              <a:t>Стаж работы;</a:t>
            </a: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/>
                <a:latin typeface="Liberation Serif" pitchFamily="18" charset="0"/>
              </a:rPr>
              <a:t>Критерии ценности документов по личному составу</a:t>
            </a:r>
            <a:endParaRPr lang="ru-RU" sz="2800" b="1" dirty="0">
              <a:solidFill>
                <a:srgbClr val="FF0000"/>
              </a:solidFill>
              <a:effectLst/>
              <a:latin typeface="Liberation Serif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716016" y="764704"/>
            <a:ext cx="4040188" cy="432048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Liberation Serif" pitchFamily="18" charset="0"/>
              </a:rPr>
              <a:t>Дополнительные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Liberation Serif" pitchFamily="18" charset="0"/>
              </a:rPr>
              <a:t>Экспертиза ценности документов проводится РАБОЧЕЙ ГРУППОЙ ежегодно в соответствии  планом работы архива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bg1"/>
                </a:solidFill>
                <a:latin typeface="Liberation Serif" pitchFamily="18" charset="0"/>
              </a:rPr>
              <a:t>Основные задачи проведения экспертизы ценности документов</a:t>
            </a:r>
          </a:p>
          <a:p>
            <a:pPr marL="0" indent="0">
              <a:buClrTx/>
              <a:buSzPct val="90000"/>
              <a:buFont typeface="Liberation Serif" pitchFamily="18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Liberation Serif" pitchFamily="18" charset="0"/>
              </a:rPr>
              <a:t>   отбор и перевод на постоянное хранение документов по личному составу с истекшими сроками хранения, имеющих историческое значение и возможность изучения их как массовый исторический источник в историко-биографических, генеалогических, социально-демографических исследованиях, для включения их в состав Архивного фонда Российской Федерации;</a:t>
            </a:r>
          </a:p>
          <a:p>
            <a:pPr marL="0" indent="0">
              <a:buClrTx/>
              <a:buSzPct val="90000"/>
              <a:buFont typeface="Liberation Serif" pitchFamily="18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Liberation Serif" pitchFamily="18" charset="0"/>
              </a:rPr>
              <a:t>   выделение к уничтожению документов, не имеющих исторического значения и практического применения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  <a:effectLst/>
                <a:latin typeface="Liberation Serif" pitchFamily="18" charset="0"/>
              </a:rPr>
              <a:t>Методика проведения экспертизы ценности документов</a:t>
            </a:r>
            <a:endParaRPr lang="ru-RU" sz="4000" dirty="0">
              <a:solidFill>
                <a:srgbClr val="C00000"/>
              </a:solidFill>
              <a:effectLst/>
              <a:latin typeface="Liberation Serif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1834</TotalTime>
  <Words>1651</Words>
  <Application>Microsoft Office PowerPoint</Application>
  <PresentationFormat>Экран (4:3)</PresentationFormat>
  <Paragraphs>191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Бумажная</vt:lpstr>
      <vt:lpstr>Слайд 1</vt:lpstr>
      <vt:lpstr>Слайд 2</vt:lpstr>
      <vt:lpstr>Состав видов документов (классификация)</vt:lpstr>
      <vt:lpstr>Группы документов</vt:lpstr>
      <vt:lpstr>Деление документов по признакам</vt:lpstr>
      <vt:lpstr> Деление документов по признакам</vt:lpstr>
      <vt:lpstr>Принципы и критерии экспертизы ценности документов</vt:lpstr>
      <vt:lpstr>Критерии ценности документов по личному составу</vt:lpstr>
      <vt:lpstr>  Методика проведения экспертизы ценности документов</vt:lpstr>
      <vt:lpstr>Поэтапный комплекс работ проведения экспертизы ценности документов</vt:lpstr>
      <vt:lpstr>Слайд 11</vt:lpstr>
      <vt:lpstr>Слайд 12</vt:lpstr>
      <vt:lpstr>2. Проведение анализа состояния выявленных документов в соответствии с критериями отбора при их полистном просмотре.</vt:lpstr>
      <vt:lpstr>Критерии отбора документов</vt:lpstr>
      <vt:lpstr>Полистный просмотр</vt:lpstr>
      <vt:lpstr>Условия передачи документов на постоянное хранение</vt:lpstr>
      <vt:lpstr>Личное  дело</vt:lpstr>
      <vt:lpstr>Личная карточка сотрудника</vt:lpstr>
      <vt:lpstr>Алфавитные книги (списки) учета личного состава сотрудников</vt:lpstr>
      <vt:lpstr>Лицевые счета</vt:lpstr>
      <vt:lpstr>Расчетные ведомости по начислению заработной платы работникам</vt:lpstr>
      <vt:lpstr>3. Составление описей дел постоянного хранения</vt:lpstr>
      <vt:lpstr>Слайд 23</vt:lpstr>
      <vt:lpstr>Справочный аппарат:  титульный лист, лист переименований, предисловие</vt:lpstr>
      <vt:lpstr>Составление акта о выделении к уничтожению документов по личному составу с истекшими сроками хранения</vt:lpstr>
      <vt:lpstr>Слайд 26</vt:lpstr>
      <vt:lpstr>Внесение изменений в учетные документы</vt:lpstr>
      <vt:lpstr>Слайд 28</vt:lpstr>
      <vt:lpstr>Изменение в учетных документах:  - в паспорте архива                                                                     - в паспорте архивохранилища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 7</dc:creator>
  <cp:lastModifiedBy>user</cp:lastModifiedBy>
  <cp:revision>151</cp:revision>
  <dcterms:created xsi:type="dcterms:W3CDTF">2022-04-08T04:25:49Z</dcterms:created>
  <dcterms:modified xsi:type="dcterms:W3CDTF">2022-05-19T07:05:47Z</dcterms:modified>
</cp:coreProperties>
</file>