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63" r:id="rId3"/>
    <p:sldId id="264" r:id="rId4"/>
    <p:sldId id="265" r:id="rId5"/>
    <p:sldId id="272" r:id="rId6"/>
    <p:sldId id="288" r:id="rId7"/>
    <p:sldId id="289" r:id="rId8"/>
    <p:sldId id="290" r:id="rId9"/>
    <p:sldId id="266" r:id="rId10"/>
    <p:sldId id="267" r:id="rId11"/>
    <p:sldId id="273" r:id="rId12"/>
    <p:sldId id="291" r:id="rId13"/>
    <p:sldId id="294" r:id="rId14"/>
    <p:sldId id="293" r:id="rId15"/>
    <p:sldId id="292" r:id="rId16"/>
    <p:sldId id="268" r:id="rId17"/>
    <p:sldId id="277" r:id="rId18"/>
    <p:sldId id="269" r:id="rId19"/>
    <p:sldId id="270" r:id="rId20"/>
    <p:sldId id="278" r:id="rId21"/>
    <p:sldId id="271" r:id="rId22"/>
    <p:sldId id="274" r:id="rId23"/>
    <p:sldId id="275" r:id="rId24"/>
    <p:sldId id="279" r:id="rId25"/>
    <p:sldId id="280" r:id="rId26"/>
    <p:sldId id="281" r:id="rId27"/>
    <p:sldId id="282" r:id="rId28"/>
    <p:sldId id="295" r:id="rId29"/>
    <p:sldId id="296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513" autoAdjust="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AB1D-3A27-4894-820B-C1022B3FA84E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D70D9-42BA-4DE4-ACA0-BC15C10FFC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70D9-42BA-4DE4-ACA0-BC15C10FFC0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 5\Desktop\фон\172056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R:\Лёвина\БЗСК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143140"/>
          </a:xfrm>
          <a:prstGeom prst="rect">
            <a:avLst/>
          </a:prstGeom>
          <a:noFill/>
        </p:spPr>
      </p:pic>
      <p:pic>
        <p:nvPicPr>
          <p:cNvPr id="1031" name="Picture 7" descr="R:\Лёвина\БЗСК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86322"/>
            <a:ext cx="9144000" cy="2071678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85720" y="2479411"/>
            <a:ext cx="86439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ungsuhChe" pitchFamily="49" charset="-127"/>
                <a:ea typeface="GungsuhChe" pitchFamily="49" charset="-127"/>
                <a:cs typeface="Liberation Serif" pitchFamily="18" charset="0"/>
              </a:rPr>
              <a:t>Первые в СССР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ungsuhChe" pitchFamily="49" charset="-127"/>
                <a:ea typeface="GungsuhChe" pitchFamily="49" charset="-127"/>
                <a:cs typeface="Liberation Serif" pitchFamily="18" charset="0"/>
              </a:rPr>
              <a:t>Берёзовский завод строительных конструкций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7158" y="381308"/>
            <a:ext cx="84296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Каждый прилагал усилия к тому, чтобы лучше трудится на своем рабочем месте, чтобы скорее запустить завод. Среди них: Громов Г.И., зачислен на должность техника по фондируемым материалам; В.А. Филиппов и Т.Л.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Шубичев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– арматурщики,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Оплетаева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А.Т. – </a:t>
            </a:r>
            <a:r>
              <a:rPr lang="ru-RU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крановщица – прибывшие со строительства Челябинской ТЭС.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050" name="Picture 2" descr="R:\Лёвина\БЗСК\2023_09_19\6,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071678"/>
            <a:ext cx="1608964" cy="2071702"/>
          </a:xfrm>
          <a:prstGeom prst="rect">
            <a:avLst/>
          </a:prstGeom>
          <a:noFill/>
        </p:spPr>
      </p:pic>
      <p:pic>
        <p:nvPicPr>
          <p:cNvPr id="2051" name="Picture 3" descr="R:\Лёвина\БЗСК\2023_09_19\6,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000240"/>
            <a:ext cx="1407644" cy="2071702"/>
          </a:xfrm>
          <a:prstGeom prst="rect">
            <a:avLst/>
          </a:prstGeom>
          <a:noFill/>
        </p:spPr>
      </p:pic>
      <p:pic>
        <p:nvPicPr>
          <p:cNvPr id="2052" name="Picture 4" descr="R:\Лёвина\БЗСК\2023_09_19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000240"/>
            <a:ext cx="1500198" cy="214314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5055009"/>
            <a:ext cx="21431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Л.12.</a:t>
            </a: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428860" y="5039656"/>
            <a:ext cx="21431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Л.13. 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714876" y="5007237"/>
            <a:ext cx="20002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Л.13.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643174" y="4112603"/>
            <a:ext cx="19288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Филиппов В.А. - арматурщик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929454" y="4076884"/>
            <a:ext cx="1714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Оплетаева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А.Т. - крановщица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14282" y="4198608"/>
            <a:ext cx="20002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Громов Г.И. -  техник по фондируемым материалам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4071942"/>
            <a:ext cx="164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Шубичев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Т.Л. - арматурщик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58016" y="5000636"/>
            <a:ext cx="2143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Л.17.</a:t>
            </a:r>
          </a:p>
        </p:txBody>
      </p:sp>
      <p:pic>
        <p:nvPicPr>
          <p:cNvPr id="1027" name="Picture 3" descr="R:\Лёвина\2023_09_21\шубиче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7504" y="2071678"/>
            <a:ext cx="1533322" cy="1996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85786" y="581363"/>
            <a:ext cx="75724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 концу 1944 года на завод приехала группа учащихся школы ФЗО: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М. Катаев, М. Гонтарь, 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Фресс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В.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Глейх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– будущие плотники, штукатуры.</a:t>
            </a:r>
          </a:p>
        </p:txBody>
      </p:sp>
      <p:pic>
        <p:nvPicPr>
          <p:cNvPr id="4" name="Picture 5" descr="R:\Лёвина\БЗСК\2023_09_19\7,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1357322" cy="2143140"/>
          </a:xfrm>
          <a:prstGeom prst="rect">
            <a:avLst/>
          </a:prstGeom>
          <a:noFill/>
        </p:spPr>
      </p:pic>
      <p:pic>
        <p:nvPicPr>
          <p:cNvPr id="3074" name="Picture 2" descr="R:\Лёвина\БЗСК\2023_09_19\7,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643050"/>
            <a:ext cx="1428760" cy="2143140"/>
          </a:xfrm>
          <a:prstGeom prst="rect">
            <a:avLst/>
          </a:prstGeom>
          <a:noFill/>
        </p:spPr>
      </p:pic>
      <p:pic>
        <p:nvPicPr>
          <p:cNvPr id="3075" name="Picture 3" descr="R:\Лёвина\БЗСК\2023_09_19\7,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643050"/>
            <a:ext cx="1445960" cy="2214578"/>
          </a:xfrm>
          <a:prstGeom prst="rect">
            <a:avLst/>
          </a:prstGeom>
          <a:noFill/>
        </p:spPr>
      </p:pic>
      <p:pic>
        <p:nvPicPr>
          <p:cNvPr id="3076" name="Picture 4" descr="R:\Лёвина\БЗСК\2023_09_19\7,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714488"/>
            <a:ext cx="1357322" cy="214314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71472" y="3898289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Катаев М.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714612" y="3898289"/>
            <a:ext cx="1357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Гонтарь М.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929190" y="3958713"/>
            <a:ext cx="15001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Фресс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Г.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143768" y="3969727"/>
            <a:ext cx="1428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Глейх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В.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42844" y="4480805"/>
            <a:ext cx="20002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Л.118. 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428860" y="4480805"/>
            <a:ext cx="20002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Л.18. 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786314" y="4454969"/>
            <a:ext cx="20002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Л.18. 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6929454" y="4419250"/>
            <a:ext cx="20002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Л.18.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417592"/>
            <a:ext cx="70009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Также на завод добровольцами прибывали 13-15 летние подростки         из соседних городов: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R:\Лёвина\БЗСК\2023_09_20\куз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333817" cy="3214710"/>
          </a:xfrm>
          <a:prstGeom prst="rect">
            <a:avLst/>
          </a:prstGeom>
          <a:noFill/>
        </p:spPr>
      </p:pic>
      <p:pic>
        <p:nvPicPr>
          <p:cNvPr id="6147" name="Picture 3" descr="R:\Лёвина\БЗСК\2023_09_20\куз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85860"/>
            <a:ext cx="4000528" cy="32147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00166" y="4572008"/>
            <a:ext cx="6000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Личная карточка </a:t>
            </a: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Кузеванова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Адольфа Павловича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(прибыл на завод в 13 лет из г. </a:t>
            </a: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Еланска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Свердловской области)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86388"/>
            <a:ext cx="66437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Оп.2-л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Д.2, Л.39.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3" name="Picture 1" descr="R:\Лёвина\БЗСК\2023_09_20\ш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857232"/>
            <a:ext cx="4135107" cy="3500462"/>
          </a:xfrm>
          <a:prstGeom prst="rect">
            <a:avLst/>
          </a:prstGeom>
          <a:noFill/>
        </p:spPr>
      </p:pic>
      <p:pic>
        <p:nvPicPr>
          <p:cNvPr id="3074" name="Picture 2" descr="R:\Лёвина\БЗСК\2023_09_20\шп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4484" y="857232"/>
            <a:ext cx="4130488" cy="35004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4500570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Личная карточка </a:t>
            </a: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Шпанькова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Владимира Всеволодовича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(начал свою деятельность на заводе с 14-ти лет учеником мозаичника)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86388"/>
            <a:ext cx="67866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оп.2-л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Д.2, Л.55.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285728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097" name="Picture 1" descr="R:\Лёвина\БЗСК\2023_09_20\Увелич раб сме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71612"/>
            <a:ext cx="6357982" cy="41434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5715016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Приказ от 06.10.1945 № 897 «Об увеличении рабочей смены до 10 часов»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6215082"/>
            <a:ext cx="7143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Оп.1-л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Д.1, Л.243.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28662" y="413095"/>
            <a:ext cx="7215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Тяжелые условия труда, нелегкая ситуация с бытом были у сотрудников БЗСК в первые годы существования завода. Рабочая смена была увеличена до 10 часов без перерыва на обед.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428604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Но люди не унывали, </a:t>
            </a:r>
          </a:p>
          <a:p>
            <a:pPr algn="ctr"/>
            <a:r>
              <a:rPr lang="ru-RU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свободные минуты бегали на танцы, пели песни и учились…</a:t>
            </a:r>
          </a:p>
        </p:txBody>
      </p:sp>
      <p:pic>
        <p:nvPicPr>
          <p:cNvPr id="5121" name="Picture 1" descr="R:\Лёвина\БЗСК\2023_09_20\пре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14422"/>
            <a:ext cx="5715040" cy="40005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5286389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Приказ от 02.07.1946 № 346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«О премировании рабочих завода за отличную учебу».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6000768"/>
            <a:ext cx="70723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Оп.1-л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Д.1, Л.99.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14348" y="465559"/>
            <a:ext cx="78581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Постепенно решался кадровый вопрос, а доставшиеся заводу строения превращались в настоящие производственные помещения.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R:\Лёвина\БЗСК\Общий вид завода с южной сторо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2928958" cy="3875354"/>
          </a:xfrm>
          <a:prstGeom prst="rect">
            <a:avLst/>
          </a:prstGeom>
          <a:noFill/>
        </p:spPr>
      </p:pic>
      <p:pic>
        <p:nvPicPr>
          <p:cNvPr id="4099" name="Picture 3" descr="R:\Лёвина\БЗСК\2023_09_19\8,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000240"/>
            <a:ext cx="5072098" cy="321471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5720" y="5926541"/>
            <a:ext cx="307183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Архивный отдел администрации Березовского городского округа. Архивная коллекция фотодокументов  Ф. 1К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85720" y="5274246"/>
            <a:ext cx="3143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Общий вид завода с южной стороны. 1945 г.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643306" y="5313713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Цех железобетонных изделий. 1945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5929330"/>
            <a:ext cx="5072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Архивный отдел администрации Березовского городского округа. Архивная коллекция фотодокументов  Ф. 1К.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 descr="R:\Лёвина\БЗСК\2023_09_19\8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4000528" cy="3789999"/>
          </a:xfrm>
          <a:prstGeom prst="rect">
            <a:avLst/>
          </a:prstGeom>
          <a:noFill/>
        </p:spPr>
      </p:pic>
      <p:pic>
        <p:nvPicPr>
          <p:cNvPr id="5123" name="Picture 3" descr="R:\Лёвина\БЗСК\2023_09_19\8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928802"/>
            <a:ext cx="3643338" cy="3500462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28596" y="4418278"/>
            <a:ext cx="38576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Подготовка форм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к бетонированию.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857752" y="5423759"/>
            <a:ext cx="38576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Установка вкладыша в форму перед бетонированием.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00034" y="4913905"/>
            <a:ext cx="40719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Л.22.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857752" y="6073800"/>
            <a:ext cx="40719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Л.22.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48" y="299987"/>
            <a:ext cx="78581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Наконец, весной 1945 года основные производственные цеха –  бетоноукладочный цех и цех по выработке минерального волокна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были оборудованы и готовы к производству. </a:t>
            </a:r>
          </a:p>
        </p:txBody>
      </p:sp>
      <p:pic>
        <p:nvPicPr>
          <p:cNvPr id="6146" name="Picture 2" descr="R:\Лёвина\БЗСК\2023_09_19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4429156" cy="4210488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7158" y="6068894"/>
            <a:ext cx="450059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Архивный отдел администрации Березовского городского округа. Архивная коллекция фотодокументов  Ф. 1К.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57158" y="5643578"/>
            <a:ext cx="45720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Камнедробильный цех.</a:t>
            </a:r>
          </a:p>
        </p:txBody>
      </p:sp>
      <p:pic>
        <p:nvPicPr>
          <p:cNvPr id="18433" name="Picture 1" descr="C:\Documents and Settings\12\Рабочий стол\ВЫСТАВКИ2\БЗСК 2023\БЗСК\2023_09_19\установка армат каркас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931988"/>
            <a:ext cx="4286280" cy="29924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29190" y="5000636"/>
            <a:ext cx="38576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Установка арматурных каркасов.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5357826"/>
            <a:ext cx="42148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 (г. Карпинск) СИФ,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Л.15.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7229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325109"/>
            <a:ext cx="83582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Сырьем для железобетонных изделий служили большие отвалы камня с песком. Камни дробили вручную с помощью кувалд, лопатами грузили на машины. Потом камни доставляли в бетоноукладочный цех, где измельчали на дробилке. Бетон изготавливался в бетономешалке емкостью 250 литров, его компоненты загружались при помощи носилок и лопат. 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R:\Лёвина\БЗСК\2023_09_19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928802"/>
            <a:ext cx="4286280" cy="2572906"/>
          </a:xfrm>
          <a:prstGeom prst="rect">
            <a:avLst/>
          </a:prstGeom>
          <a:noFill/>
        </p:spPr>
      </p:pic>
      <p:pic>
        <p:nvPicPr>
          <p:cNvPr id="7171" name="Picture 3" descr="R:\Лёвина\БЗСК\2023_09_19\10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928802"/>
            <a:ext cx="3357586" cy="3571899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57158" y="5538891"/>
            <a:ext cx="3929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Загрузка вагонетки шахтоподъемника.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286248" y="4520900"/>
            <a:ext cx="45005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Загрузка вагранки вручную.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7158" y="5950479"/>
            <a:ext cx="3929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Л.17.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286248" y="4915874"/>
            <a:ext cx="42862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Л.16.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user 5\Desktop\фон\39xcym30Q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3857652" cy="3749151"/>
          </a:xfrm>
          <a:prstGeom prst="rect">
            <a:avLst/>
          </a:prstGeom>
          <a:noFill/>
        </p:spPr>
      </p:pic>
      <p:pic>
        <p:nvPicPr>
          <p:cNvPr id="3076" name="Picture 4" descr="C:\Users\user 5\Desktop\фон\dolina-bednosti-fotograf-Dzhon-Dominis_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071678"/>
            <a:ext cx="3929090" cy="3786214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28596" y="-460701"/>
            <a:ext cx="828680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Calibri" pitchFamily="34" charset="0"/>
              <a:cs typeface="Liberation Serif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Calibri" pitchFamily="34" charset="0"/>
              <a:cs typeface="Liberation Serif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Шел 1944 год, советские войска гнали фашистских захватчиков с родной земли, освобождая Украину, Крым, Белоруссию. Для армии требовалось все больше самолетов, танков, снарядов, военного снаряжения. Всем этим советских воинов обеспечивал глубокий уральский тыл, где на заводах и фабриках трудились оставленные по брони рабочие, вставшие к станкам взамен ушедших на фронт мужчин женщины и подростки, живя при этом в вагончиках, палатках, бараках.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28596" y="5799574"/>
            <a:ext cx="3214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Наступление Советских войск.</a:t>
            </a: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786314" y="5416751"/>
            <a:ext cx="314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" charset="0"/>
              <a:ea typeface="Calibri" pitchFamily="34" charset="0"/>
              <a:cs typeface="Liberation Serif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28596" y="6178233"/>
            <a:ext cx="38576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Д.211, Л.19 .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643438" y="6177668"/>
            <a:ext cx="40719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Д.211, Л.95 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5857892"/>
            <a:ext cx="1928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Зима 1944 г.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194" name="Picture 2" descr="R:\Лёвина\БЗСК\2023_09_19\10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3786214" cy="4417708"/>
          </a:xfrm>
          <a:prstGeom prst="rect">
            <a:avLst/>
          </a:prstGeom>
          <a:noFill/>
        </p:spPr>
      </p:pic>
      <p:pic>
        <p:nvPicPr>
          <p:cNvPr id="8195" name="Picture 3" descr="R:\Лёвина\БЗСК\2023_09_19\11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71480"/>
            <a:ext cx="3714776" cy="4429156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28596" y="5643578"/>
            <a:ext cx="3929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Л.14. 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786314" y="5656734"/>
            <a:ext cx="40005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Л.22. 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00034" y="4989624"/>
            <a:ext cx="3786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Деревянные формы, изготовленные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И.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Штайнбахом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1946 г.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786314" y="5018496"/>
            <a:ext cx="3643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Смазка глиняным раствором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формы блока.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48465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В качестве подарка к Первомаю и окончанию Великой Отечественной войны 28 апреля на заводе изготовили первую стеновую панель.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R:\Лёвина\БЗСК\2023_09_19\11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4000528" cy="3714776"/>
          </a:xfrm>
          <a:prstGeom prst="rect">
            <a:avLst/>
          </a:prstGeom>
          <a:noFill/>
        </p:spPr>
      </p:pic>
      <p:pic>
        <p:nvPicPr>
          <p:cNvPr id="9219" name="Picture 3" descr="R:\Лёвина\БЗСК\2023_09_19\11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3929090" cy="3714776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57158" y="5071792"/>
            <a:ext cx="41434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Изготовление и пропарка готовых железобетонных блоков.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714876" y="5120274"/>
            <a:ext cx="39290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Форма блока перекрытия с деревянным настилом.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57158" y="5655949"/>
            <a:ext cx="4143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Л.19.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714876" y="5696592"/>
            <a:ext cx="407193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Л.19.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0009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82" y="307116"/>
            <a:ext cx="87868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Первый крупнопанельный дом из этих конструкций был смонтирован с помощью самодельного П-образного крана в декабре 1945 года на территории завода.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R:\Лёвина\БЗСК\Монтаж опытного дома № 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2586328" cy="1907071"/>
          </a:xfrm>
          <a:prstGeom prst="rect">
            <a:avLst/>
          </a:prstGeom>
          <a:noFill/>
        </p:spPr>
      </p:pic>
      <p:pic>
        <p:nvPicPr>
          <p:cNvPr id="10244" name="Picture 4" descr="R:\Лёвина\БЗСК\Монтаж опытного дома № 1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928802"/>
            <a:ext cx="2735935" cy="2096417"/>
          </a:xfrm>
          <a:prstGeom prst="rect">
            <a:avLst/>
          </a:prstGeom>
          <a:noFill/>
        </p:spPr>
      </p:pic>
      <p:pic>
        <p:nvPicPr>
          <p:cNvPr id="10245" name="Picture 5" descr="R:\Лёвина\БЗСК\Монтаж опытного дома № 1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786058"/>
            <a:ext cx="2714644" cy="2071702"/>
          </a:xfrm>
          <a:prstGeom prst="rect">
            <a:avLst/>
          </a:prstGeom>
          <a:noFill/>
        </p:spPr>
      </p:pic>
      <p:pic>
        <p:nvPicPr>
          <p:cNvPr id="10246" name="Picture 6" descr="R:\Лёвина\БЗСК\Монтаж опытного дома № 1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214818"/>
            <a:ext cx="3000396" cy="2071702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20" y="3496061"/>
            <a:ext cx="3143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72066" y="3424623"/>
            <a:ext cx="3500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57224" y="6486637"/>
            <a:ext cx="74295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 Д.227, Л.18-19. 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85720" y="2954206"/>
            <a:ext cx="1000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214942" y="2954206"/>
            <a:ext cx="928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28596" y="5883164"/>
            <a:ext cx="10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4000496" y="1179267"/>
            <a:ext cx="478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«Проект БЗСК-1». Этапы строительства.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28596" y="425101"/>
            <a:ext cx="83582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Общая площадь дома составляла 46,7 кв. м.; в доме было три комнаты, кухня и ванная. Отопление было печным. Стеновой блок состоял из двух плит, соединенных по контуру ребрами. Между плитами закладывался утеплитель – минеральный войлок. Это был первый крупнопанельный дом в СССР.</a:t>
            </a:r>
          </a:p>
        </p:txBody>
      </p:sp>
      <p:pic>
        <p:nvPicPr>
          <p:cNvPr id="11266" name="Picture 2" descr="R:\Лёвина\БЗСК\2023_09_19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85926"/>
            <a:ext cx="6143668" cy="3786214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500166" y="5648660"/>
            <a:ext cx="6072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Первый крупнопанельный дом в СССР.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57290" y="6038410"/>
            <a:ext cx="62865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Д.220, Л.35.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42910" y="357166"/>
            <a:ext cx="78581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Это был успех! На основании построенных в конце 1945 года – начале                          1946 года трех опытных домов были составлены проекты одно-,                                  двух- и трехэтажных многоквартирных домов из тех же сборных железобетонных элементов.</a:t>
            </a:r>
          </a:p>
        </p:txBody>
      </p:sp>
      <p:pic>
        <p:nvPicPr>
          <p:cNvPr id="13315" name="Picture 3" descr="R:\Лёвина\БЗСК\Фасад 2 эт дома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571612"/>
            <a:ext cx="5572164" cy="3857651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571604" y="5492161"/>
            <a:ext cx="5715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Первый двухэтажный блочный дом.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357290" y="6008462"/>
            <a:ext cx="64294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Д.220, Л.95.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550020"/>
            <a:ext cx="700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Это был успех, в первую очередь, трудящихся завода. 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R:\Лёвина\БЗСК\2023_09_19\16,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3786214" cy="3214710"/>
          </a:xfrm>
          <a:prstGeom prst="rect">
            <a:avLst/>
          </a:prstGeom>
          <a:noFill/>
        </p:spPr>
      </p:pic>
      <p:pic>
        <p:nvPicPr>
          <p:cNvPr id="14339" name="Picture 3" descr="R:\Лёвина\БЗСК\2023_09_19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4214842" cy="321471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71472" y="5072074"/>
            <a:ext cx="40719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Л.24. 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786314" y="5107793"/>
            <a:ext cx="3786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Л.27. 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7158" y="4565655"/>
            <a:ext cx="42148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Лучшая бригада 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арматурщиков завода.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786314" y="4587115"/>
            <a:ext cx="3786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Лучшая бригада бетонщиков завода. 1946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г.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5362" name="Picture 2" descr="R:\Лёвина\БЗСК\2023_09_19\17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4876420" cy="2786082"/>
          </a:xfrm>
          <a:prstGeom prst="rect">
            <a:avLst/>
          </a:prstGeom>
          <a:noFill/>
        </p:spPr>
      </p:pic>
      <p:pic>
        <p:nvPicPr>
          <p:cNvPr id="4" name="Picture 2" descr="R:\Лёвина\БЗСК\2023_09_19\17,2Коллектив Стр 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71810"/>
            <a:ext cx="4184904" cy="2643206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71472" y="3325548"/>
            <a:ext cx="3714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Группа рабочих цеха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минкрасок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500562" y="5771065"/>
            <a:ext cx="42148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Коллектив железобетонного цеха. 1946 г.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28596" y="3786190"/>
            <a:ext cx="38576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Л.20.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29124" y="6185941"/>
            <a:ext cx="42862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                           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Л.51.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929190" y="1464455"/>
            <a:ext cx="421481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период тотального дефицита директор Смирнов А.Т. выдавал лучшим работникам премии                             не только деньгами, но и «мануфактурными товарами».</a:t>
            </a:r>
          </a:p>
        </p:txBody>
      </p:sp>
      <p:pic>
        <p:nvPicPr>
          <p:cNvPr id="17410" name="Picture 2" descr="R:\Лёвина\БЗСК\2023_09_19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4384944" cy="6500858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85786" y="5786454"/>
            <a:ext cx="12144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" charset="0"/>
                <a:ea typeface="Calibri" pitchFamily="34" charset="0"/>
                <a:cs typeface="Liberation Serif" pitchFamily="18" charset="0"/>
              </a:rPr>
              <a:t>Название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286380" y="5466077"/>
            <a:ext cx="350046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СИФ. Д.227, Л.28.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428604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условиях военного времени  трудовой порядок и дисциплина соблюдались предельно строго </a:t>
            </a:r>
            <a:endParaRPr lang="ru-RU" dirty="0">
              <a:solidFill>
                <a:schemeClr val="bg2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9154" name="Picture 2" descr="R:\Лёвина\БЗСК\2023_09_20\нар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357298"/>
            <a:ext cx="6099048" cy="35204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4929198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Приказ от 20.07.1945 № 415 «О наказании Красновой Т.И.                         за самовольный уход с работы».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5643578"/>
            <a:ext cx="6572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Ф.116.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оп.1-л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Д.1, Л.55.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0178" name="Picture 2" descr="R:\Лёвина\БЗСК\2023_09_20\на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642918"/>
            <a:ext cx="6345176" cy="4843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5500702"/>
            <a:ext cx="6357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Приказ от 22.03.1946 № 171 «О наказании </a:t>
            </a: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Святкиной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 кражу бутылки олифы».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6215082"/>
            <a:ext cx="6572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Оп.1-л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Д.1, Л.284.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pic>
        <p:nvPicPr>
          <p:cNvPr id="4099" name="Picture 3" descr="C:\Users\user 5\Desktop\фон\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071678"/>
            <a:ext cx="7286676" cy="4071966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0034" y="300490"/>
            <a:ext cx="81439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«Жилищный вопрос» стоял очень остро еще перед войной. Надо оценить смелость, мужество и даже отчаянность Алексея Тимофеевича Смирнова, который на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проводившемся в конце 1943 года заседании треста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Уралэнергострой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», предложил в качестве материала железобетон. Только из него, по мнению Смирнова, можно было строить быстро, долговечно и экономично.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14414" y="6638681"/>
            <a:ext cx="67866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Л.9. 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143108" y="6213892"/>
            <a:ext cx="5357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Заседание треста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Уралэнергостро</a:t>
            </a: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й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4286248" y="521465"/>
            <a:ext cx="435771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Первый директор завода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Смирнов Алексей Тимофеевич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–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новатор, изобретатель.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1928 году окончил профессионально-техническую школу. С 11 июля 1944 года – директор Березовского завода строительных конструкций, его основатель и организатор. При нем были построены практически все основные производственные цеха, организованы производства сложных изделий. Смирнов руководил заводом 29 лет.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Награжден двумя орденами «Знак Почета», медалью «За трудовое отличие», медалью «За доблестный труд в Великую Отечественную войну 1941 – 1945 годов». В 1951 году за внедрение крупнопанельного домостроения удостоен звания лауреата Сталинской премии. В 1961 году за освоение выпуска напорных железобетонных труб награжден большой серебряной медалью ВДНХ. Награжден двумя значками «Отличник социалистического соревнования» Министерства электростанций.</a:t>
            </a:r>
          </a:p>
        </p:txBody>
      </p:sp>
      <p:pic>
        <p:nvPicPr>
          <p:cNvPr id="19458" name="Picture 2" descr="R:\Лёвина\БЗСК\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3776472" cy="5376672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5954602"/>
            <a:ext cx="1000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00100" y="6254648"/>
            <a:ext cx="65008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Л.31.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142976" y="1012838"/>
            <a:ext cx="68580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Березовский завод строительных конструкций стал основоположником панельного домостроения в СССР. Этот метод позволил                   в последующем возвести тысячи жилых домов и сотни промышленных зданий во всех уголках страны, что решило жилищный вопрос и ускорило индустриализацию Советского Союза.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42910" y="404743"/>
            <a:ext cx="800105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Идею молодого инженера поддержали. 22 июня 1944 года вышло распоряжение Народного комиссара электростанций СССР об образовании Березовского завода строительных конструкций. А 01 августа 1944 года вступил в силу приказ, в котором предписывалось «организовать завод по изготовлению строительных конструкций и деталей… И.о. директора завода Смирнову Алексею Тимофеевичу принять немедленно по акту здания и сооружения передаваемого завода в Березовском…»</a:t>
            </a:r>
          </a:p>
        </p:txBody>
      </p:sp>
      <p:pic>
        <p:nvPicPr>
          <p:cNvPr id="1027" name="Picture 3" descr="R:\Лёвина\БЗСК\2023_09_19\слайд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500306"/>
            <a:ext cx="7286676" cy="284790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00100" y="5419125"/>
            <a:ext cx="7286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Приказ от 01.08.1944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№ 1 «О назначении Смирнова А.Т. исполняющим обязанности директора Березовского завода строительных конструкций».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071538" y="6129525"/>
            <a:ext cx="7000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Л.9.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714348" y="349647"/>
            <a:ext cx="78581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В помощь Смирнову А.Т. определили инженеров из отдела подготовки производства треста: Евгения Павловича Белоусова, назначенного заместителем директора,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Эмилию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 Наполеоновну Войновскую, назначенную главным инженером.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R:\Лёвина\БЗСК\2023_09_19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71612"/>
            <a:ext cx="5857916" cy="4000528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214414" y="6235112"/>
            <a:ext cx="67866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СИФ,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Д.227, Л.13.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00166" y="5569122"/>
            <a:ext cx="6143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Приказ от 01.08.1944 № 2 «О назначении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руководителей АУП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Березовского завода строительных конструкций».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2" descr="R:\Лёвина\БЗСК\2023_09_20\в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143404" cy="3786214"/>
          </a:xfrm>
          <a:prstGeom prst="rect">
            <a:avLst/>
          </a:prstGeom>
          <a:noFill/>
        </p:spPr>
      </p:pic>
      <p:pic>
        <p:nvPicPr>
          <p:cNvPr id="4" name="Picture 3" descr="R:\Лёвина\БЗСК\2023_09_20\вой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4286280" cy="3786214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1472" y="4592850"/>
            <a:ext cx="80724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Личная карточка Войновской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Эмилии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Наполеоновны,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назначенной исполняющей обязанности Главного инженера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Березовского завода строительных конструкций.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5578917"/>
            <a:ext cx="6572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Оп.2-л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Д.1, Л.136.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 descr="R:\Лёвина\БЗСК\2023_09_20\Сол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3929090" cy="3714776"/>
          </a:xfrm>
          <a:prstGeom prst="rect">
            <a:avLst/>
          </a:prstGeom>
          <a:noFill/>
        </p:spPr>
      </p:pic>
      <p:pic>
        <p:nvPicPr>
          <p:cNvPr id="2051" name="Picture 3" descr="R:\Лёвина\БЗСК\2023_09_20\сол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4429156" cy="37147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728" y="5572139"/>
            <a:ext cx="6572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Оп.2-л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Д.2, Л.41.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64344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Личная карточка Солнцева Михаила Павловича,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назначенного исполняющим обязанности Главного механика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Березовского завода строительных конструкций.</a:t>
            </a:r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43" y="0"/>
            <a:ext cx="9286843" cy="6858000"/>
          </a:xfrm>
          <a:prstGeom prst="rect">
            <a:avLst/>
          </a:prstGeom>
          <a:noFill/>
        </p:spPr>
      </p:pic>
      <p:pic>
        <p:nvPicPr>
          <p:cNvPr id="1028" name="Picture 4" descr="R:\Лёвина\БЗСК\2023_09_20\а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429156" cy="3714776"/>
          </a:xfrm>
          <a:prstGeom prst="rect">
            <a:avLst/>
          </a:prstGeom>
          <a:noFill/>
        </p:spPr>
      </p:pic>
      <p:pic>
        <p:nvPicPr>
          <p:cNvPr id="1029" name="Picture 5" descr="R:\Лёвина\БЗСК\2023_09_20\ав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714356"/>
            <a:ext cx="4143404" cy="37147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71604" y="5572140"/>
            <a:ext cx="7000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Филиал ГКУСО «ГАДЛССО» Северного управленческого округа (г. Карпинск) Ф.116, </a:t>
            </a:r>
            <a:r>
              <a:rPr lang="ru-RU" sz="1100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Оп.2-л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</a:t>
            </a:r>
            <a:r>
              <a:rPr lang="ru-RU" sz="11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1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Д.2, Л.12.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4643446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Личная карточка </a:t>
            </a:r>
            <a:r>
              <a:rPr lang="ru-RU" sz="1600" b="1" dirty="0" err="1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Авровой</a:t>
            </a: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Татьяны Сергеевны,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назначенной исполняющей обязанности начальника отдела кадров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Березовского завода строительных конструкций.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 5\Desktop\фон\17205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44" cy="7000852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71472" y="572203"/>
            <a:ext cx="8143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Liberation Serif" pitchFamily="18" charset="0"/>
                <a:ea typeface="Calibri" pitchFamily="34" charset="0"/>
                <a:cs typeface="Liberation Serif" pitchFamily="18" charset="0"/>
              </a:rPr>
              <a:t>Когда приехали принимать помещения, то увидели всего три здания без окон                          и дверей, деревянный гараж, старую котельную и несколько дощатых времянок.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R:\Лёвина\БЗСК\1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4143404" cy="3286148"/>
          </a:xfrm>
          <a:prstGeom prst="rect">
            <a:avLst/>
          </a:prstGeom>
          <a:noFill/>
        </p:spPr>
      </p:pic>
      <p:pic>
        <p:nvPicPr>
          <p:cNvPr id="7171" name="Picture 3" descr="R:\Лёвина\БЗСК\1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357298"/>
            <a:ext cx="3143272" cy="3929090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357818" y="5387473"/>
            <a:ext cx="2786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Здание котельной. 1944 год.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71472" y="5790725"/>
            <a:ext cx="4143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Архивный отдел администрации Березовского городского округа. Архивная коллекция фотодокументов  Ф. 1К.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357818" y="5784760"/>
            <a:ext cx="35004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Архивный отдел администрации Березовского городского округа. Архивная коллекция фотодокументов  Ф. 1К.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5357826"/>
            <a:ext cx="4552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2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Здание гаража. 1944 год.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59A9F2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708</TotalTime>
  <Words>2037</Words>
  <Application>Microsoft Office PowerPoint</Application>
  <PresentationFormat>Экран (4:3)</PresentationFormat>
  <Paragraphs>134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Модульная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5</dc:creator>
  <cp:lastModifiedBy>1</cp:lastModifiedBy>
  <cp:revision>87</cp:revision>
  <dcterms:created xsi:type="dcterms:W3CDTF">2023-09-15T08:32:13Z</dcterms:created>
  <dcterms:modified xsi:type="dcterms:W3CDTF">2023-10-11T06:04:35Z</dcterms:modified>
</cp:coreProperties>
</file>