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sldIdLst>
    <p:sldId id="302" r:id="rId2"/>
    <p:sldId id="371" r:id="rId3"/>
    <p:sldId id="305" r:id="rId4"/>
    <p:sldId id="350" r:id="rId5"/>
    <p:sldId id="351" r:id="rId6"/>
    <p:sldId id="313" r:id="rId7"/>
    <p:sldId id="340" r:id="rId8"/>
    <p:sldId id="312" r:id="rId9"/>
    <p:sldId id="369" r:id="rId10"/>
    <p:sldId id="259" r:id="rId11"/>
    <p:sldId id="370" r:id="rId12"/>
    <p:sldId id="267" r:id="rId13"/>
    <p:sldId id="347" r:id="rId14"/>
    <p:sldId id="316" r:id="rId15"/>
    <p:sldId id="344" r:id="rId16"/>
    <p:sldId id="348" r:id="rId17"/>
    <p:sldId id="349" r:id="rId18"/>
    <p:sldId id="317" r:id="rId19"/>
    <p:sldId id="318" r:id="rId20"/>
    <p:sldId id="319" r:id="rId21"/>
    <p:sldId id="320" r:id="rId22"/>
    <p:sldId id="321" r:id="rId23"/>
    <p:sldId id="326" r:id="rId24"/>
    <p:sldId id="363" r:id="rId25"/>
    <p:sldId id="364" r:id="rId26"/>
    <p:sldId id="365" r:id="rId27"/>
    <p:sldId id="366" r:id="rId28"/>
    <p:sldId id="367" r:id="rId29"/>
    <p:sldId id="368" r:id="rId30"/>
    <p:sldId id="354" r:id="rId31"/>
    <p:sldId id="355" r:id="rId32"/>
    <p:sldId id="356" r:id="rId33"/>
    <p:sldId id="357" r:id="rId34"/>
    <p:sldId id="358" r:id="rId35"/>
    <p:sldId id="359" r:id="rId36"/>
    <p:sldId id="362" r:id="rId37"/>
    <p:sldId id="334" r:id="rId38"/>
    <p:sldId id="335" r:id="rId39"/>
    <p:sldId id="336" r:id="rId40"/>
    <p:sldId id="295" r:id="rId41"/>
    <p:sldId id="301" r:id="rId42"/>
  </p:sldIdLst>
  <p:sldSz cx="9144000" cy="6858000" type="screen4x3"/>
  <p:notesSz cx="6735763" cy="98663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598" autoAdjust="0"/>
  </p:normalViewPr>
  <p:slideViewPr>
    <p:cSldViewPr>
      <p:cViewPr varScale="1">
        <p:scale>
          <a:sx n="83" d="100"/>
          <a:sy n="83" d="100"/>
        </p:scale>
        <p:origin x="-1282" y="-77"/>
      </p:cViewPr>
      <p:guideLst>
        <p:guide orient="horz" pos="2160"/>
        <p:guide pos="2880"/>
      </p:guideLst>
    </p:cSldViewPr>
  </p:slideViewPr>
  <p:outlineViewPr>
    <p:cViewPr>
      <p:scale>
        <a:sx n="33" d="100"/>
        <a:sy n="33" d="100"/>
      </p:scale>
      <p:origin x="0" y="2379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0644DD5-33B1-459B-9DB3-432978975BF3}" type="datetimeFigureOut">
              <a:rPr lang="ru-RU" smtClean="0"/>
              <a:pPr/>
              <a:t>19.04.2022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4304A20-370A-48C2-BDD6-3CCA1E2C7B37}"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0644DD5-33B1-459B-9DB3-432978975BF3}" type="datetimeFigureOut">
              <a:rPr lang="ru-RU" smtClean="0"/>
              <a:pPr/>
              <a:t>19.04.2022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4304A20-370A-48C2-BDD6-3CCA1E2C7B37}"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0644DD5-33B1-459B-9DB3-432978975BF3}" type="datetimeFigureOut">
              <a:rPr lang="ru-RU" smtClean="0"/>
              <a:pPr/>
              <a:t>19.04.2022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4304A20-370A-48C2-BDD6-3CCA1E2C7B37}"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0644DD5-33B1-459B-9DB3-432978975BF3}" type="datetimeFigureOut">
              <a:rPr lang="ru-RU" smtClean="0"/>
              <a:pPr/>
              <a:t>19.04.2022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4304A20-370A-48C2-BDD6-3CCA1E2C7B37}"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0644DD5-33B1-459B-9DB3-432978975BF3}" type="datetimeFigureOut">
              <a:rPr lang="ru-RU" smtClean="0"/>
              <a:pPr/>
              <a:t>19.04.2022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4304A20-370A-48C2-BDD6-3CCA1E2C7B37}"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0644DD5-33B1-459B-9DB3-432978975BF3}" type="datetimeFigureOut">
              <a:rPr lang="ru-RU" smtClean="0"/>
              <a:pPr/>
              <a:t>19.04.2022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64304A20-370A-48C2-BDD6-3CCA1E2C7B37}"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0644DD5-33B1-459B-9DB3-432978975BF3}" type="datetimeFigureOut">
              <a:rPr lang="ru-RU" smtClean="0"/>
              <a:pPr/>
              <a:t>19.04.2022</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64304A20-370A-48C2-BDD6-3CCA1E2C7B37}"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0644DD5-33B1-459B-9DB3-432978975BF3}" type="datetimeFigureOut">
              <a:rPr lang="ru-RU" smtClean="0"/>
              <a:pPr/>
              <a:t>19.04.2022</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64304A20-370A-48C2-BDD6-3CCA1E2C7B37}"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0644DD5-33B1-459B-9DB3-432978975BF3}" type="datetimeFigureOut">
              <a:rPr lang="ru-RU" smtClean="0"/>
              <a:pPr/>
              <a:t>19.04.2022</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64304A20-370A-48C2-BDD6-3CCA1E2C7B37}"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0644DD5-33B1-459B-9DB3-432978975BF3}" type="datetimeFigureOut">
              <a:rPr lang="ru-RU" smtClean="0"/>
              <a:pPr/>
              <a:t>19.04.2022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64304A20-370A-48C2-BDD6-3CCA1E2C7B37}"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0644DD5-33B1-459B-9DB3-432978975BF3}" type="datetimeFigureOut">
              <a:rPr lang="ru-RU" smtClean="0"/>
              <a:pPr/>
              <a:t>19.04.2022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64304A20-370A-48C2-BDD6-3CCA1E2C7B37}"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644DD5-33B1-459B-9DB3-432978975BF3}" type="datetimeFigureOut">
              <a:rPr lang="ru-RU" smtClean="0"/>
              <a:pPr/>
              <a:t>19.04.2022</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304A20-370A-48C2-BDD6-3CCA1E2C7B37}"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package" Target="../embeddings/_________Microsoft_Office_Word1.docx"/><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package" Target="../embeddings/_________Microsoft_Office_Word2.docx"/><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package" Target="../embeddings/_________Microsoft_Office_Word3.docx"/><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36.xml.rels><?xml version="1.0" encoding="UTF-8" standalone="yes"?>
<Relationships xmlns="http://schemas.openxmlformats.org/package/2006/relationships"><Relationship Id="rId3" Type="http://schemas.openxmlformats.org/officeDocument/2006/relationships/package" Target="../embeddings/_________Microsoft_Office_Word4.docx"/><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8186766" cy="1500174"/>
          </a:xfrm>
        </p:spPr>
        <p:txBody>
          <a:bodyPr>
            <a:normAutofit fontScale="90000"/>
          </a:bodyPr>
          <a:lstStyle/>
          <a:p>
            <a:r>
              <a:rPr lang="ru-RU" sz="3100" b="1" i="1" u="sng" dirty="0" smtClean="0"/>
              <a:t/>
            </a:r>
            <a:br>
              <a:rPr lang="ru-RU" sz="3100" b="1" i="1" u="sng" dirty="0" smtClean="0"/>
            </a:br>
            <a:r>
              <a:rPr lang="ru-RU" sz="2200" b="1" i="1" u="sng" dirty="0" smtClean="0"/>
              <a:t>Филиал ГКУСО «ГАДЛССО» Восточного управленческого округа (г.Артемовский)</a:t>
            </a:r>
            <a:br>
              <a:rPr lang="ru-RU" sz="2200" b="1" i="1" u="sng" dirty="0" smtClean="0"/>
            </a:br>
            <a:endParaRPr lang="ru-RU" sz="2200" dirty="0"/>
          </a:p>
        </p:txBody>
      </p:sp>
      <p:sp>
        <p:nvSpPr>
          <p:cNvPr id="3" name="Содержимое 2"/>
          <p:cNvSpPr>
            <a:spLocks noGrp="1"/>
          </p:cNvSpPr>
          <p:nvPr>
            <p:ph idx="1"/>
          </p:nvPr>
        </p:nvSpPr>
        <p:spPr>
          <a:xfrm>
            <a:off x="457200" y="1600200"/>
            <a:ext cx="8329642" cy="4525963"/>
          </a:xfrm>
        </p:spPr>
        <p:style>
          <a:lnRef idx="1">
            <a:schemeClr val="accent5"/>
          </a:lnRef>
          <a:fillRef idx="2">
            <a:schemeClr val="accent5"/>
          </a:fillRef>
          <a:effectRef idx="1">
            <a:schemeClr val="accent5"/>
          </a:effectRef>
          <a:fontRef idx="minor">
            <a:schemeClr val="dk1"/>
          </a:fontRef>
        </p:style>
        <p:txBody>
          <a:bodyPr>
            <a:normAutofit/>
          </a:bodyPr>
          <a:lstStyle/>
          <a:p>
            <a:pPr algn="ctr">
              <a:buNone/>
            </a:pPr>
            <a:r>
              <a:rPr lang="ru-RU" sz="4800" b="1" dirty="0" smtClean="0"/>
              <a:t>Порядок проведения экспертизы ценности архивных документов с истекшими сроками хранения и его оформление.</a:t>
            </a:r>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0"/>
            <a:ext cx="8643998" cy="857232"/>
          </a:xfrm>
          <a:ln/>
        </p:spPr>
        <p:style>
          <a:lnRef idx="1">
            <a:schemeClr val="accent5"/>
          </a:lnRef>
          <a:fillRef idx="2">
            <a:schemeClr val="accent5"/>
          </a:fillRef>
          <a:effectRef idx="1">
            <a:schemeClr val="accent5"/>
          </a:effectRef>
          <a:fontRef idx="minor">
            <a:schemeClr val="dk1"/>
          </a:fontRef>
        </p:style>
        <p:txBody>
          <a:bodyPr>
            <a:normAutofit/>
          </a:bodyPr>
          <a:lstStyle/>
          <a:p>
            <a:r>
              <a:rPr lang="ru-RU" sz="3200" b="1" u="sng" dirty="0" smtClean="0"/>
              <a:t>Состав видов документов (классификация)</a:t>
            </a:r>
            <a:endParaRPr lang="ru-RU" sz="3200" b="1" u="sng" dirty="0">
              <a:solidFill>
                <a:schemeClr val="tx1"/>
              </a:solidFill>
            </a:endParaRPr>
          </a:p>
        </p:txBody>
      </p:sp>
      <p:sp>
        <p:nvSpPr>
          <p:cNvPr id="3" name="Содержимое 2"/>
          <p:cNvSpPr>
            <a:spLocks noGrp="1"/>
          </p:cNvSpPr>
          <p:nvPr>
            <p:ph idx="1"/>
          </p:nvPr>
        </p:nvSpPr>
        <p:spPr>
          <a:xfrm>
            <a:off x="285720" y="857232"/>
            <a:ext cx="8643998" cy="5857916"/>
          </a:xfrm>
          <a:ln>
            <a:solidFill>
              <a:schemeClr val="bg1"/>
            </a:solidFill>
          </a:ln>
        </p:spPr>
        <p:style>
          <a:lnRef idx="2">
            <a:schemeClr val="accent2"/>
          </a:lnRef>
          <a:fillRef idx="1">
            <a:schemeClr val="lt1"/>
          </a:fillRef>
          <a:effectRef idx="0">
            <a:schemeClr val="accent2"/>
          </a:effectRef>
          <a:fontRef idx="minor">
            <a:schemeClr val="dk1"/>
          </a:fontRef>
        </p:style>
        <p:txBody>
          <a:bodyPr>
            <a:noAutofit/>
          </a:bodyPr>
          <a:lstStyle/>
          <a:p>
            <a:pPr algn="just">
              <a:buNone/>
            </a:pPr>
            <a:r>
              <a:rPr lang="ru-RU" sz="2000" b="1" dirty="0" smtClean="0"/>
              <a:t>По наименованию </a:t>
            </a:r>
            <a:r>
              <a:rPr lang="ru-RU" sz="2000" dirty="0" smtClean="0"/>
              <a:t>– приказы, письма, инструкции и т.п.</a:t>
            </a:r>
          </a:p>
          <a:p>
            <a:pPr algn="just">
              <a:buNone/>
            </a:pPr>
            <a:r>
              <a:rPr lang="ru-RU" sz="2000" b="1" dirty="0" smtClean="0"/>
              <a:t>По видам документов: </a:t>
            </a:r>
            <a:r>
              <a:rPr lang="ru-RU" sz="2000" dirty="0" smtClean="0"/>
              <a:t>типовые, примерные, трафаретные:</a:t>
            </a:r>
          </a:p>
          <a:p>
            <a:pPr algn="just">
              <a:buNone/>
            </a:pPr>
            <a:r>
              <a:rPr lang="ru-RU" sz="2000" i="1" dirty="0" smtClean="0"/>
              <a:t>- типовые документы</a:t>
            </a:r>
            <a:r>
              <a:rPr lang="ru-RU" sz="2000" dirty="0" smtClean="0"/>
              <a:t> разрабатываются вышестоящими органами для подведомственных организаций и носят обязательный характер;</a:t>
            </a:r>
          </a:p>
          <a:p>
            <a:pPr algn="just">
              <a:buNone/>
            </a:pPr>
            <a:r>
              <a:rPr lang="ru-RU" sz="2000" i="1" dirty="0" smtClean="0"/>
              <a:t>- примерные документы</a:t>
            </a:r>
            <a:r>
              <a:rPr lang="ru-RU" sz="2000" dirty="0" smtClean="0"/>
              <a:t> разрабатываются вышестоящими органами, но носят рекомендательный характер. На их основании разрабатываются документы для внутреннего пользования в организации;</a:t>
            </a:r>
          </a:p>
          <a:p>
            <a:pPr algn="just">
              <a:buNone/>
            </a:pPr>
            <a:r>
              <a:rPr lang="ru-RU" sz="2000" i="1" dirty="0" smtClean="0"/>
              <a:t>- трафаретные документы</a:t>
            </a:r>
            <a:r>
              <a:rPr lang="ru-RU" sz="2000" dirty="0" smtClean="0"/>
              <a:t> изготавливаются типографским способом и содержат постоянную часть, отпечатанную типографским способом и переменную – заполняемую составителем. Например, личный листок по учету кадров.</a:t>
            </a:r>
          </a:p>
          <a:p>
            <a:pPr algn="just">
              <a:buNone/>
            </a:pPr>
            <a:r>
              <a:rPr lang="ru-RU" sz="2000" b="1" dirty="0" smtClean="0"/>
              <a:t>По стадиям создания документы</a:t>
            </a:r>
            <a:r>
              <a:rPr lang="ru-RU" sz="2000" dirty="0" smtClean="0"/>
              <a:t> подразделяются на подлинники (оригиналы) и копии (отпуск, дубликат, выписка):</a:t>
            </a:r>
          </a:p>
          <a:p>
            <a:pPr algn="just">
              <a:buFontTx/>
              <a:buChar char="-"/>
            </a:pPr>
            <a:r>
              <a:rPr lang="ru-RU" sz="2000" i="1" dirty="0" smtClean="0"/>
              <a:t>подлинники – </a:t>
            </a:r>
            <a:r>
              <a:rPr lang="ru-RU" sz="2000" dirty="0" smtClean="0"/>
              <a:t>документ, сведения об авторе, времени и месте создания которого, содержащиеся в самом документе или выявленные иным путем, подтверждают достоверность его происхождения;</a:t>
            </a:r>
          </a:p>
          <a:p>
            <a:pPr algn="just">
              <a:buFontTx/>
              <a:buChar char="-"/>
            </a:pPr>
            <a:r>
              <a:rPr lang="ru-RU" sz="2000" i="1" dirty="0" smtClean="0"/>
              <a:t>копия</a:t>
            </a:r>
            <a:r>
              <a:rPr lang="ru-RU" sz="2000" dirty="0" smtClean="0"/>
              <a:t> – экземпляр документа, полностью воспроизводящий информацию подлинника документа.</a:t>
            </a:r>
          </a:p>
          <a:p>
            <a:pPr algn="just">
              <a:buFontTx/>
              <a:buChar char="-"/>
            </a:pPr>
            <a:endParaRPr lang="ru-RU" sz="20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42852"/>
            <a:ext cx="8501122" cy="1071570"/>
          </a:xfrm>
        </p:spPr>
        <p:style>
          <a:lnRef idx="1">
            <a:schemeClr val="accent5"/>
          </a:lnRef>
          <a:fillRef idx="2">
            <a:schemeClr val="accent5"/>
          </a:fillRef>
          <a:effectRef idx="1">
            <a:schemeClr val="accent5"/>
          </a:effectRef>
          <a:fontRef idx="minor">
            <a:schemeClr val="dk1"/>
          </a:fontRef>
        </p:style>
        <p:txBody>
          <a:bodyPr>
            <a:normAutofit/>
          </a:bodyPr>
          <a:lstStyle/>
          <a:p>
            <a:r>
              <a:rPr lang="ru-RU" sz="3200" b="1" u="sng" dirty="0" smtClean="0"/>
              <a:t>Состав видов документов (классификация)</a:t>
            </a:r>
            <a:endParaRPr lang="ru-RU" sz="3200" dirty="0"/>
          </a:p>
        </p:txBody>
      </p:sp>
      <p:sp>
        <p:nvSpPr>
          <p:cNvPr id="3" name="Содержимое 2"/>
          <p:cNvSpPr>
            <a:spLocks noGrp="1"/>
          </p:cNvSpPr>
          <p:nvPr>
            <p:ph idx="1"/>
          </p:nvPr>
        </p:nvSpPr>
        <p:spPr>
          <a:xfrm>
            <a:off x="357158" y="1285860"/>
            <a:ext cx="8501122" cy="5214974"/>
          </a:xfrm>
        </p:spPr>
        <p:txBody>
          <a:bodyPr>
            <a:normAutofit fontScale="40000" lnSpcReduction="20000"/>
          </a:bodyPr>
          <a:lstStyle/>
          <a:p>
            <a:pPr>
              <a:buNone/>
            </a:pPr>
            <a:r>
              <a:rPr lang="ru-RU" sz="5000" dirty="0" smtClean="0"/>
              <a:t> </a:t>
            </a:r>
          </a:p>
          <a:p>
            <a:pPr>
              <a:buNone/>
            </a:pPr>
            <a:r>
              <a:rPr lang="ru-RU" sz="5000" dirty="0" smtClean="0"/>
              <a:t>Различают </a:t>
            </a:r>
            <a:r>
              <a:rPr lang="ru-RU" sz="5000" b="1" i="1" dirty="0" smtClean="0"/>
              <a:t>разновидности копий</a:t>
            </a:r>
            <a:r>
              <a:rPr lang="ru-RU" sz="5000" i="1" dirty="0" smtClean="0"/>
              <a:t>:</a:t>
            </a:r>
            <a:endParaRPr lang="ru-RU" sz="5000" dirty="0" smtClean="0"/>
          </a:p>
          <a:p>
            <a:pPr>
              <a:buNone/>
            </a:pPr>
            <a:r>
              <a:rPr lang="ru-RU" sz="5000" i="1" dirty="0" smtClean="0"/>
              <a:t>- отпуск</a:t>
            </a:r>
            <a:r>
              <a:rPr lang="ru-RU" sz="5000" dirty="0" smtClean="0"/>
              <a:t> – полная копия исходящего документа, оставшаяся у отправителя, изготавливаемая одновременно с подлинником на обычном листе бумаги и заверенная соответствующим образом;</a:t>
            </a:r>
          </a:p>
          <a:p>
            <a:pPr>
              <a:buNone/>
            </a:pPr>
            <a:r>
              <a:rPr lang="ru-RU" sz="5000" i="1" dirty="0" smtClean="0"/>
              <a:t>- дубликат</a:t>
            </a:r>
            <a:r>
              <a:rPr lang="ru-RU" sz="5000" dirty="0" smtClean="0"/>
              <a:t> – повторный экземпляр подлинника документа. Дубликат и подлинник имеют одинаковую юридическую силу;</a:t>
            </a:r>
          </a:p>
          <a:p>
            <a:pPr>
              <a:buNone/>
            </a:pPr>
            <a:r>
              <a:rPr lang="ru-RU" sz="5000" i="1" dirty="0" smtClean="0"/>
              <a:t>- выписка из документа</a:t>
            </a:r>
            <a:r>
              <a:rPr lang="ru-RU" sz="5000" dirty="0" smtClean="0"/>
              <a:t> – копия части документа.</a:t>
            </a:r>
          </a:p>
          <a:p>
            <a:pPr>
              <a:buNone/>
            </a:pPr>
            <a:r>
              <a:rPr lang="ru-RU" sz="5000" b="1" dirty="0" smtClean="0"/>
              <a:t>По срокам хранения </a:t>
            </a:r>
            <a:r>
              <a:rPr lang="ru-RU" sz="5000" dirty="0" smtClean="0"/>
              <a:t>документы подразделяются на три основных группы:</a:t>
            </a:r>
          </a:p>
          <a:p>
            <a:pPr>
              <a:buNone/>
            </a:pPr>
            <a:r>
              <a:rPr lang="ru-RU" sz="5000" dirty="0" smtClean="0"/>
              <a:t>-     </a:t>
            </a:r>
            <a:r>
              <a:rPr lang="ru-RU" sz="5000" i="1" dirty="0" smtClean="0"/>
              <a:t>постоянного срока хранения</a:t>
            </a:r>
            <a:r>
              <a:rPr lang="ru-RU" sz="5000" dirty="0" smtClean="0"/>
              <a:t>;</a:t>
            </a:r>
          </a:p>
          <a:p>
            <a:pPr>
              <a:buFontTx/>
              <a:buChar char="-"/>
            </a:pPr>
            <a:r>
              <a:rPr lang="ru-RU" sz="5000" i="1" dirty="0" smtClean="0"/>
              <a:t>долговременного (свыше 10 лет)</a:t>
            </a:r>
            <a:r>
              <a:rPr lang="ru-RU" sz="5000" dirty="0" smtClean="0"/>
              <a:t>;</a:t>
            </a:r>
          </a:p>
          <a:p>
            <a:pPr>
              <a:buFontTx/>
              <a:buChar char="-"/>
            </a:pPr>
            <a:r>
              <a:rPr lang="ru-RU" sz="5000" i="1" dirty="0" smtClean="0"/>
              <a:t>временного (до 10 лет)</a:t>
            </a:r>
            <a:r>
              <a:rPr lang="ru-RU" sz="5000" dirty="0" smtClean="0"/>
              <a:t>.</a:t>
            </a:r>
          </a:p>
          <a:p>
            <a:pPr>
              <a:buNone/>
            </a:pPr>
            <a:r>
              <a:rPr lang="ru-RU" sz="5000" dirty="0" smtClean="0"/>
              <a:t>Классификация документов производится на этапе группировки их в дела.</a:t>
            </a:r>
          </a:p>
          <a:p>
            <a:pPr algn="just">
              <a:buNone/>
            </a:pPr>
            <a:r>
              <a:rPr lang="ru-RU" sz="5000" dirty="0" smtClean="0"/>
              <a:t>Изменения в системе управления и его документировании, повторение информации в документах, изменение представлений о ценности документов по личному составу в настоящее время, как и ранее, является основой определения сроков хранения документов.</a:t>
            </a:r>
          </a:p>
          <a:p>
            <a:pPr algn="just">
              <a:buNone/>
            </a:pP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357166"/>
            <a:ext cx="8286808" cy="1285884"/>
          </a:xfrm>
          <a:ln/>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ru-RU" sz="3200" b="1" dirty="0" smtClean="0">
                <a:solidFill>
                  <a:schemeClr val="tx1"/>
                </a:solidFill>
              </a:rPr>
              <a:t>Принципы и критерии экспертизы ценности </a:t>
            </a:r>
            <a:r>
              <a:rPr lang="ru-RU" sz="3200" dirty="0" smtClean="0">
                <a:solidFill>
                  <a:schemeClr val="tx1"/>
                </a:solidFill>
              </a:rPr>
              <a:t/>
            </a:r>
            <a:br>
              <a:rPr lang="ru-RU" sz="3200" dirty="0" smtClean="0">
                <a:solidFill>
                  <a:schemeClr val="tx1"/>
                </a:solidFill>
              </a:rPr>
            </a:br>
            <a:r>
              <a:rPr lang="ru-RU" sz="3200" b="1" dirty="0" smtClean="0">
                <a:solidFill>
                  <a:schemeClr val="tx1"/>
                </a:solidFill>
              </a:rPr>
              <a:t>документов по личному составу</a:t>
            </a:r>
            <a:endParaRPr lang="ru-RU" sz="3200" dirty="0">
              <a:solidFill>
                <a:schemeClr val="tx1"/>
              </a:solidFill>
            </a:endParaRPr>
          </a:p>
        </p:txBody>
      </p:sp>
      <p:sp>
        <p:nvSpPr>
          <p:cNvPr id="3" name="Содержимое 2"/>
          <p:cNvSpPr>
            <a:spLocks noGrp="1"/>
          </p:cNvSpPr>
          <p:nvPr>
            <p:ph idx="1"/>
          </p:nvPr>
        </p:nvSpPr>
        <p:spPr>
          <a:xfrm>
            <a:off x="457200" y="1785926"/>
            <a:ext cx="8229600" cy="4857784"/>
          </a:xfrm>
          <a:ln>
            <a:solidFill>
              <a:schemeClr val="bg1"/>
            </a:solidFill>
          </a:ln>
        </p:spPr>
        <p:style>
          <a:lnRef idx="2">
            <a:schemeClr val="accent1"/>
          </a:lnRef>
          <a:fillRef idx="1">
            <a:schemeClr val="lt1"/>
          </a:fillRef>
          <a:effectRef idx="0">
            <a:schemeClr val="accent1"/>
          </a:effectRef>
          <a:fontRef idx="minor">
            <a:schemeClr val="dk1"/>
          </a:fontRef>
        </p:style>
        <p:txBody>
          <a:bodyPr>
            <a:normAutofit/>
          </a:bodyPr>
          <a:lstStyle/>
          <a:p>
            <a:pPr algn="just">
              <a:buNone/>
            </a:pPr>
            <a:r>
              <a:rPr lang="ru-RU" sz="2600" dirty="0" smtClean="0"/>
              <a:t>    Принципы проведения экспертизы ценности документов по личному составу: историзм, системность, целостность – позволяют рассматривать эти документы с точки зрения их возникновения, развития и конкретно на сегодняшний день как единый комплекс документов, систематизированный определенным образом. </a:t>
            </a:r>
          </a:p>
          <a:p>
            <a:pPr>
              <a:buNone/>
            </a:pPr>
            <a:endParaRPr lang="ru-RU" sz="2600" dirty="0" smtClean="0"/>
          </a:p>
          <a:p>
            <a:pPr algn="just">
              <a:buNone/>
            </a:pPr>
            <a:r>
              <a:rPr lang="ru-RU" sz="2600" dirty="0" smtClean="0"/>
              <a:t>    Критерии ценности документов по личному составу подразделяются на общие и дополнительные. </a:t>
            </a:r>
          </a:p>
          <a:p>
            <a:pPr>
              <a:buNone/>
            </a:pPr>
            <a:endParaRPr lang="ru-RU" sz="7200" dirty="0" smtClean="0"/>
          </a:p>
          <a:p>
            <a:pPr algn="just">
              <a:buNone/>
            </a:pPr>
            <a:endParaRPr lang="ru-RU" sz="7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74638"/>
            <a:ext cx="8429684" cy="114300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ru-RU" sz="3200" b="1" dirty="0" smtClean="0">
                <a:solidFill>
                  <a:schemeClr val="tx1"/>
                </a:solidFill>
              </a:rPr>
              <a:t>Принципы и критерии экспертизы ценности </a:t>
            </a:r>
            <a:r>
              <a:rPr lang="ru-RU" sz="3200" dirty="0" smtClean="0">
                <a:solidFill>
                  <a:schemeClr val="tx1"/>
                </a:solidFill>
              </a:rPr>
              <a:t/>
            </a:r>
            <a:br>
              <a:rPr lang="ru-RU" sz="3200" dirty="0" smtClean="0">
                <a:solidFill>
                  <a:schemeClr val="tx1"/>
                </a:solidFill>
              </a:rPr>
            </a:br>
            <a:r>
              <a:rPr lang="ru-RU" sz="3200" b="1" dirty="0" smtClean="0">
                <a:solidFill>
                  <a:schemeClr val="tx1"/>
                </a:solidFill>
              </a:rPr>
              <a:t>документов по личному составу</a:t>
            </a:r>
            <a:endParaRPr lang="ru-RU" sz="3200" dirty="0">
              <a:solidFill>
                <a:schemeClr val="tx1"/>
              </a:solidFill>
            </a:endParaRPr>
          </a:p>
        </p:txBody>
      </p:sp>
      <p:sp>
        <p:nvSpPr>
          <p:cNvPr id="3" name="Содержимое 2"/>
          <p:cNvSpPr>
            <a:spLocks noGrp="1"/>
          </p:cNvSpPr>
          <p:nvPr>
            <p:ph idx="1"/>
          </p:nvPr>
        </p:nvSpPr>
        <p:spPr>
          <a:xfrm>
            <a:off x="285720" y="1500174"/>
            <a:ext cx="8501122" cy="5214974"/>
          </a:xfrm>
        </p:spPr>
        <p:txBody>
          <a:bodyPr>
            <a:noAutofit/>
          </a:bodyPr>
          <a:lstStyle/>
          <a:p>
            <a:pPr algn="just">
              <a:buNone/>
            </a:pPr>
            <a:r>
              <a:rPr lang="ru-RU" sz="1800" b="1" dirty="0" smtClean="0"/>
              <a:t>Общие критерии </a:t>
            </a:r>
            <a:r>
              <a:rPr lang="ru-RU" sz="1800" dirty="0" smtClean="0"/>
              <a:t>экспертизы ценности документов по личному составу: </a:t>
            </a:r>
          </a:p>
          <a:p>
            <a:pPr algn="just">
              <a:buNone/>
            </a:pPr>
            <a:r>
              <a:rPr lang="ru-RU" sz="1800" dirty="0" smtClean="0"/>
              <a:t>- роль лица (работника) в конкретной организации (руководящие должности), имеющие награды, степени и звания; </a:t>
            </a:r>
          </a:p>
          <a:p>
            <a:pPr algn="just">
              <a:buNone/>
            </a:pPr>
            <a:r>
              <a:rPr lang="ru-RU" sz="1800" dirty="0" smtClean="0"/>
              <a:t>- роль организации на конкретной территории (функционально-целевое назначение), в которой работает данное лицо; </a:t>
            </a:r>
          </a:p>
          <a:p>
            <a:pPr algn="just">
              <a:buNone/>
            </a:pPr>
            <a:r>
              <a:rPr lang="ru-RU" sz="1800" dirty="0" smtClean="0"/>
              <a:t>- хронологический период (время создания документов), значимый для конкретной организации и значимый для страны; </a:t>
            </a:r>
          </a:p>
          <a:p>
            <a:pPr algn="just">
              <a:buNone/>
            </a:pPr>
            <a:r>
              <a:rPr lang="ru-RU" sz="1800" dirty="0" smtClean="0"/>
              <a:t>- особенности территории, где находится организация – место работы конкретного лица; </a:t>
            </a:r>
          </a:p>
          <a:p>
            <a:pPr algn="just">
              <a:buNone/>
            </a:pPr>
            <a:r>
              <a:rPr lang="ru-RU" sz="1800" b="1" dirty="0" smtClean="0"/>
              <a:t>- </a:t>
            </a:r>
            <a:r>
              <a:rPr lang="ru-RU" sz="1800" dirty="0" smtClean="0"/>
              <a:t>значимость информации (сведений о работнике, сведений об организации); </a:t>
            </a:r>
          </a:p>
          <a:p>
            <a:pPr algn="just">
              <a:buNone/>
            </a:pPr>
            <a:r>
              <a:rPr lang="ru-RU" sz="1800" dirty="0" smtClean="0"/>
              <a:t>- подлинность документа; </a:t>
            </a:r>
          </a:p>
          <a:p>
            <a:pPr algn="just">
              <a:buNone/>
            </a:pPr>
            <a:r>
              <a:rPr lang="ru-RU" sz="1800" dirty="0" smtClean="0"/>
              <a:t>- повторение информации документов по личному составу в других документах (учетных, отчетных, распорядительных и др.); </a:t>
            </a:r>
          </a:p>
          <a:p>
            <a:pPr algn="just">
              <a:buNone/>
            </a:pPr>
            <a:r>
              <a:rPr lang="ru-RU" sz="1800" dirty="0" smtClean="0"/>
              <a:t>- вид документа; </a:t>
            </a:r>
          </a:p>
          <a:p>
            <a:pPr algn="just">
              <a:buNone/>
            </a:pPr>
            <a:r>
              <a:rPr lang="ru-RU" sz="1800" dirty="0" smtClean="0"/>
              <a:t>- физическое, техническое состояние носителя документов (бумажных, электронных); </a:t>
            </a:r>
          </a:p>
          <a:p>
            <a:pPr algn="just">
              <a:buNone/>
            </a:pPr>
            <a:r>
              <a:rPr lang="ru-RU" sz="1800" dirty="0" smtClean="0"/>
              <a:t>- сохранность комплекса документов организации.  </a:t>
            </a:r>
          </a:p>
          <a:p>
            <a:endParaRPr lang="ru-RU"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572560" cy="114300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ru-RU" sz="2800" b="1" dirty="0" smtClean="0">
                <a:solidFill>
                  <a:schemeClr val="tx1"/>
                </a:solidFill>
              </a:rPr>
              <a:t>Принципы и критерии экспертизы ценности </a:t>
            </a:r>
            <a:r>
              <a:rPr lang="ru-RU" sz="2800" dirty="0" smtClean="0">
                <a:solidFill>
                  <a:schemeClr val="tx1"/>
                </a:solidFill>
              </a:rPr>
              <a:t/>
            </a:r>
            <a:br>
              <a:rPr lang="ru-RU" sz="2800" dirty="0" smtClean="0">
                <a:solidFill>
                  <a:schemeClr val="tx1"/>
                </a:solidFill>
              </a:rPr>
            </a:br>
            <a:r>
              <a:rPr lang="ru-RU" sz="2800" b="1" dirty="0" smtClean="0">
                <a:solidFill>
                  <a:schemeClr val="tx1"/>
                </a:solidFill>
              </a:rPr>
              <a:t>документов по личному составу</a:t>
            </a:r>
            <a:endParaRPr lang="ru-RU" sz="2800" dirty="0"/>
          </a:p>
        </p:txBody>
      </p:sp>
      <p:sp>
        <p:nvSpPr>
          <p:cNvPr id="3" name="Содержимое 2"/>
          <p:cNvSpPr>
            <a:spLocks noGrp="1"/>
          </p:cNvSpPr>
          <p:nvPr>
            <p:ph idx="1"/>
          </p:nvPr>
        </p:nvSpPr>
        <p:spPr>
          <a:xfrm>
            <a:off x="457200" y="1428736"/>
            <a:ext cx="8229600" cy="5429264"/>
          </a:xfrm>
        </p:spPr>
        <p:txBody>
          <a:bodyPr>
            <a:noAutofit/>
          </a:bodyPr>
          <a:lstStyle/>
          <a:p>
            <a:pPr>
              <a:buNone/>
            </a:pPr>
            <a:r>
              <a:rPr lang="ru-RU" sz="1800" b="1" dirty="0" smtClean="0"/>
              <a:t>Дополнительные критерии </a:t>
            </a:r>
            <a:r>
              <a:rPr lang="ru-RU" sz="1800" dirty="0" smtClean="0"/>
              <a:t>экспертизы ценности документов по личному составу: </a:t>
            </a:r>
          </a:p>
          <a:p>
            <a:pPr>
              <a:buNone/>
            </a:pPr>
            <a:r>
              <a:rPr lang="ru-RU" sz="1800" dirty="0" smtClean="0"/>
              <a:t>- участники Великой Отечественной войны и других войн и вооруженных конфликтов; </a:t>
            </a:r>
          </a:p>
          <a:p>
            <a:pPr>
              <a:buNone/>
            </a:pPr>
            <a:r>
              <a:rPr lang="ru-RU" sz="1800" dirty="0" smtClean="0"/>
              <a:t>-участники ликвидации последствий стихийных бедствий и техногенных катастроф; </a:t>
            </a:r>
          </a:p>
          <a:p>
            <a:pPr>
              <a:buNone/>
            </a:pPr>
            <a:r>
              <a:rPr lang="ru-RU" sz="1800" dirty="0" smtClean="0"/>
              <a:t>- профессиональная (трудовая) династия работников; </a:t>
            </a:r>
          </a:p>
          <a:p>
            <a:pPr>
              <a:buNone/>
            </a:pPr>
            <a:r>
              <a:rPr lang="ru-RU" sz="1800" dirty="0" smtClean="0"/>
              <a:t>- работники творческих профессий; </a:t>
            </a:r>
          </a:p>
          <a:p>
            <a:pPr>
              <a:buNone/>
            </a:pPr>
            <a:r>
              <a:rPr lang="ru-RU" sz="1800" dirty="0" smtClean="0"/>
              <a:t>- репрессированные, реабилитированные граждане; </a:t>
            </a:r>
          </a:p>
          <a:p>
            <a:pPr>
              <a:buNone/>
            </a:pPr>
            <a:r>
              <a:rPr lang="ru-RU" sz="1800" dirty="0" smtClean="0"/>
              <a:t>- стаж работы (в целом в организации и в определенные, наиболее значимые для нее, периоды); </a:t>
            </a:r>
          </a:p>
          <a:p>
            <a:pPr>
              <a:buNone/>
            </a:pPr>
            <a:r>
              <a:rPr lang="ru-RU" sz="1800" dirty="0" smtClean="0"/>
              <a:t>- роль и заслуги лица в общественной и других сферах деятельности вне организации;</a:t>
            </a:r>
          </a:p>
          <a:p>
            <a:pPr>
              <a:buNone/>
            </a:pPr>
            <a:r>
              <a:rPr lang="ru-RU" sz="1800" dirty="0" smtClean="0"/>
              <a:t>- постоянная, временная регистрация лица на конкретной территории; </a:t>
            </a:r>
          </a:p>
          <a:p>
            <a:pPr>
              <a:buNone/>
            </a:pPr>
            <a:r>
              <a:rPr lang="ru-RU" sz="1800" dirty="0" smtClean="0"/>
              <a:t>- значения имеющихся сведений общего характера; </a:t>
            </a:r>
          </a:p>
          <a:p>
            <a:pPr>
              <a:buNone/>
            </a:pPr>
            <a:r>
              <a:rPr lang="ru-RU" sz="1800" dirty="0" smtClean="0"/>
              <a:t>- полнота документов (формуляр), количество документов; </a:t>
            </a:r>
          </a:p>
          <a:p>
            <a:pPr>
              <a:buNone/>
            </a:pPr>
            <a:r>
              <a:rPr lang="ru-RU" sz="1800" dirty="0" smtClean="0"/>
              <a:t>- </a:t>
            </a:r>
            <a:r>
              <a:rPr lang="ru-RU" sz="1800" dirty="0" err="1" smtClean="0"/>
              <a:t>копийность</a:t>
            </a:r>
            <a:r>
              <a:rPr lang="ru-RU" sz="1800" dirty="0" smtClean="0"/>
              <a:t> документов (внутри организации, вне организации). </a:t>
            </a:r>
          </a:p>
          <a:p>
            <a:endParaRPr lang="ru-RU"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74638"/>
            <a:ext cx="8501122" cy="114300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ru-RU" sz="3200" b="1" dirty="0" smtClean="0">
                <a:solidFill>
                  <a:schemeClr val="tx1"/>
                </a:solidFill>
              </a:rPr>
              <a:t>Принципы и критерии экспертизы ценности </a:t>
            </a:r>
            <a:r>
              <a:rPr lang="ru-RU" sz="3200" dirty="0" smtClean="0">
                <a:solidFill>
                  <a:schemeClr val="tx1"/>
                </a:solidFill>
              </a:rPr>
              <a:t/>
            </a:r>
            <a:br>
              <a:rPr lang="ru-RU" sz="3200" dirty="0" smtClean="0">
                <a:solidFill>
                  <a:schemeClr val="tx1"/>
                </a:solidFill>
              </a:rPr>
            </a:br>
            <a:r>
              <a:rPr lang="ru-RU" sz="3200" b="1" dirty="0" smtClean="0">
                <a:solidFill>
                  <a:schemeClr val="tx1"/>
                </a:solidFill>
              </a:rPr>
              <a:t>документов по личному составу</a:t>
            </a:r>
            <a:endParaRPr lang="ru-RU" sz="3200" dirty="0">
              <a:solidFill>
                <a:schemeClr val="tx1"/>
              </a:solidFill>
            </a:endParaRPr>
          </a:p>
        </p:txBody>
      </p:sp>
      <p:sp>
        <p:nvSpPr>
          <p:cNvPr id="3" name="Содержимое 2"/>
          <p:cNvSpPr>
            <a:spLocks noGrp="1"/>
          </p:cNvSpPr>
          <p:nvPr>
            <p:ph idx="1"/>
          </p:nvPr>
        </p:nvSpPr>
        <p:spPr/>
        <p:txBody>
          <a:bodyPr>
            <a:normAutofit/>
          </a:bodyPr>
          <a:lstStyle/>
          <a:p>
            <a:pPr algn="just">
              <a:buNone/>
            </a:pPr>
            <a:r>
              <a:rPr lang="ru-RU" sz="2400" dirty="0" smtClean="0"/>
              <a:t>     Документы по личному составу используются, прежде всего, для подтверждения трудового стажа и заработной платы работников, что особенно актуально для трудоспособных в настоящее время граждан, не достигших пенсионного возраста. Документы граждан, достигших пенсионного возраста, уже использованы для назначения пенсий, но могут иметь историческую ценность. </a:t>
            </a:r>
          </a:p>
          <a:p>
            <a:pPr>
              <a:buNone/>
            </a:pPr>
            <a:endParaRPr lang="ru-RU"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85728"/>
            <a:ext cx="8572560" cy="1143000"/>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ru-RU" sz="2700" b="1" dirty="0" smtClean="0"/>
              <a:t/>
            </a:r>
            <a:br>
              <a:rPr lang="ru-RU" sz="2700" b="1" dirty="0" smtClean="0"/>
            </a:br>
            <a:r>
              <a:rPr lang="ru-RU" sz="2700" b="1" dirty="0" smtClean="0">
                <a:solidFill>
                  <a:schemeClr val="tx1"/>
                </a:solidFill>
              </a:rPr>
              <a:t>Методика проведения экспертизы ценности документов </a:t>
            </a:r>
            <a:r>
              <a:rPr lang="ru-RU" sz="2700" dirty="0" smtClean="0">
                <a:solidFill>
                  <a:schemeClr val="tx1"/>
                </a:solidFill>
              </a:rPr>
              <a:t/>
            </a:r>
            <a:br>
              <a:rPr lang="ru-RU" sz="2700" dirty="0" smtClean="0">
                <a:solidFill>
                  <a:schemeClr val="tx1"/>
                </a:solidFill>
              </a:rPr>
            </a:br>
            <a:r>
              <a:rPr lang="ru-RU" sz="2700" b="1" dirty="0" smtClean="0">
                <a:solidFill>
                  <a:schemeClr val="tx1"/>
                </a:solidFill>
              </a:rPr>
              <a:t>по личному составу </a:t>
            </a:r>
            <a:r>
              <a:rPr lang="ru-RU" dirty="0" smtClean="0"/>
              <a:t/>
            </a:r>
            <a:br>
              <a:rPr lang="ru-RU" dirty="0" smtClean="0"/>
            </a:br>
            <a:endParaRPr lang="ru-RU" dirty="0"/>
          </a:p>
        </p:txBody>
      </p:sp>
      <p:sp>
        <p:nvSpPr>
          <p:cNvPr id="3" name="Содержимое 2"/>
          <p:cNvSpPr>
            <a:spLocks noGrp="1"/>
          </p:cNvSpPr>
          <p:nvPr>
            <p:ph idx="1"/>
          </p:nvPr>
        </p:nvSpPr>
        <p:spPr>
          <a:xfrm>
            <a:off x="285720" y="1600200"/>
            <a:ext cx="8643998" cy="4525963"/>
          </a:xfrm>
        </p:spPr>
        <p:txBody>
          <a:bodyPr>
            <a:normAutofit fontScale="62500" lnSpcReduction="20000"/>
          </a:bodyPr>
          <a:lstStyle/>
          <a:p>
            <a:pPr algn="just">
              <a:buNone/>
            </a:pPr>
            <a:r>
              <a:rPr lang="ru-RU" dirty="0" smtClean="0"/>
              <a:t>      Работа по проведению экспертизы ценности документов по личному составу с истекшими сроками хранения должна проводиться в архиве (филиале архива) ежегодно, в соответствии с годовым планом работы архива (филиала архива), утвержденным приказом директора архива.</a:t>
            </a:r>
          </a:p>
          <a:p>
            <a:pPr algn="just">
              <a:buNone/>
            </a:pPr>
            <a:endParaRPr lang="ru-RU" dirty="0" smtClean="0"/>
          </a:p>
          <a:p>
            <a:pPr algn="just">
              <a:buNone/>
            </a:pPr>
            <a:r>
              <a:rPr lang="ru-RU" dirty="0" smtClean="0"/>
              <a:t>      Для проведения данного вида работы в архиве создается рабочая группа, в состав которой входят представители отдела комплектования, отдела по работе с обращениями граждан, отдела обеспечения сохранности, учета архивных документов и научно-справочного аппарата, сотрудники филиала архива, представители других архивных учреждений (государственных и муниципальных архивов), если у них имеются на  хранении документы по основной деятельности </a:t>
            </a:r>
            <a:r>
              <a:rPr lang="ru-RU" dirty="0" err="1" smtClean="0"/>
              <a:t>фондообразователя</a:t>
            </a:r>
            <a:r>
              <a:rPr lang="ru-RU" dirty="0" smtClean="0"/>
              <a:t>, рассматриваемых архивных фондов. Так же в состав рабочей группы могут быть приглашены историки-архивисты, преподаватели исторических дисциплин в высших и средних учебных заведениях. Состав рабочей группы утверждается приказом директора архива.</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142852"/>
            <a:ext cx="8729666" cy="107157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ru-RU" sz="2400" b="1" dirty="0" smtClean="0">
                <a:solidFill>
                  <a:schemeClr val="tx1"/>
                </a:solidFill>
              </a:rPr>
              <a:t>Методика проведения экспертизы ценности документов </a:t>
            </a:r>
            <a:r>
              <a:rPr lang="ru-RU" sz="2400" dirty="0" smtClean="0">
                <a:solidFill>
                  <a:schemeClr val="tx1"/>
                </a:solidFill>
              </a:rPr>
              <a:t/>
            </a:r>
            <a:br>
              <a:rPr lang="ru-RU" sz="2400" dirty="0" smtClean="0">
                <a:solidFill>
                  <a:schemeClr val="tx1"/>
                </a:solidFill>
              </a:rPr>
            </a:br>
            <a:r>
              <a:rPr lang="ru-RU" sz="2400" b="1" dirty="0" smtClean="0">
                <a:solidFill>
                  <a:schemeClr val="tx1"/>
                </a:solidFill>
              </a:rPr>
              <a:t>по личному составу</a:t>
            </a:r>
            <a:endParaRPr lang="ru-RU" sz="2400" dirty="0">
              <a:solidFill>
                <a:schemeClr val="tx1"/>
              </a:solidFill>
            </a:endParaRPr>
          </a:p>
        </p:txBody>
      </p:sp>
      <p:sp>
        <p:nvSpPr>
          <p:cNvPr id="3" name="Содержимое 2"/>
          <p:cNvSpPr>
            <a:spLocks noGrp="1"/>
          </p:cNvSpPr>
          <p:nvPr>
            <p:ph idx="1"/>
          </p:nvPr>
        </p:nvSpPr>
        <p:spPr>
          <a:xfrm>
            <a:off x="214282" y="1285860"/>
            <a:ext cx="8715436" cy="5429288"/>
          </a:xfrm>
        </p:spPr>
        <p:txBody>
          <a:bodyPr>
            <a:noAutofit/>
          </a:bodyPr>
          <a:lstStyle/>
          <a:p>
            <a:pPr algn="just">
              <a:buNone/>
            </a:pPr>
            <a:r>
              <a:rPr lang="ru-RU" sz="1800" b="1" dirty="0" smtClean="0"/>
              <a:t>Основными задачами проведения экспертизы ценности документов по личному составу являются:</a:t>
            </a:r>
          </a:p>
          <a:p>
            <a:pPr algn="just">
              <a:buNone/>
            </a:pPr>
            <a:r>
              <a:rPr lang="ru-RU" sz="1800" dirty="0" smtClean="0"/>
              <a:t>а) отбор и перевод на постоянное хранение документов по личному составу с истекшими сроками хранения, имеющих историческое значение и возможность изучения их как массовый исторический источник в историко-биографических, генеалогических, социально-демографических исследованиях, для включения их в состав Архивного фонда Российской Федерации;</a:t>
            </a:r>
          </a:p>
          <a:p>
            <a:pPr algn="just">
              <a:buNone/>
            </a:pPr>
            <a:r>
              <a:rPr lang="ru-RU" sz="1800" dirty="0" smtClean="0"/>
              <a:t>б) выделение к уничтожению документов, не имеющих исторического значения и практического применения.</a:t>
            </a:r>
          </a:p>
          <a:p>
            <a:pPr algn="just">
              <a:buNone/>
            </a:pPr>
            <a:r>
              <a:rPr lang="ru-RU" sz="1800" b="1" dirty="0" smtClean="0"/>
              <a:t>Весь комплекс работ по проведению экспертизы ценности документов по личному составу, срок хранения которых истек, можно разделить на несколько этапов:</a:t>
            </a:r>
          </a:p>
          <a:p>
            <a:pPr algn="just">
              <a:buNone/>
            </a:pPr>
            <a:r>
              <a:rPr lang="ru-RU" sz="1800" dirty="0" smtClean="0"/>
              <a:t>1. Определение состава и количества документов по личному составу с истекшими сроками хранения на момент проведения экспертизы ценности;</a:t>
            </a:r>
          </a:p>
          <a:p>
            <a:pPr algn="just">
              <a:buNone/>
            </a:pPr>
            <a:r>
              <a:rPr lang="ru-RU" sz="1800" dirty="0" smtClean="0"/>
              <a:t>2. Проведение анализа состояния выявленных документов в соответствии с критериями отбора при их полистном просмотре;</a:t>
            </a:r>
          </a:p>
          <a:p>
            <a:pPr algn="just">
              <a:buNone/>
            </a:pPr>
            <a:r>
              <a:rPr lang="ru-RU" sz="1800" dirty="0" smtClean="0"/>
              <a:t>3. Составление описей дел постоянного хранения и актов о выделении к уничтожению документов, не подлежащих хранению;</a:t>
            </a:r>
          </a:p>
          <a:p>
            <a:pPr algn="just">
              <a:buNone/>
            </a:pPr>
            <a:r>
              <a:rPr lang="ru-RU" sz="1800" dirty="0" smtClean="0"/>
              <a:t>4.  Внесение соответствующих изменений в учетные документы архива.</a:t>
            </a:r>
          </a:p>
          <a:p>
            <a:endParaRPr lang="ru-RU"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572560" cy="1143000"/>
          </a:xfrm>
        </p:spPr>
        <p:style>
          <a:lnRef idx="1">
            <a:schemeClr val="accent4"/>
          </a:lnRef>
          <a:fillRef idx="2">
            <a:schemeClr val="accent4"/>
          </a:fillRef>
          <a:effectRef idx="1">
            <a:schemeClr val="accent4"/>
          </a:effectRef>
          <a:fontRef idx="minor">
            <a:schemeClr val="dk1"/>
          </a:fontRef>
        </p:style>
        <p:txBody>
          <a:bodyPr>
            <a:normAutofit/>
          </a:bodyPr>
          <a:lstStyle/>
          <a:p>
            <a:r>
              <a:rPr lang="ru-RU" sz="3200" b="1" u="sng" dirty="0" smtClean="0">
                <a:solidFill>
                  <a:schemeClr val="tx1"/>
                </a:solidFill>
              </a:rPr>
              <a:t>Этапы проведения экспертизы ценности</a:t>
            </a:r>
            <a:endParaRPr lang="ru-RU" sz="3200" b="1" dirty="0">
              <a:solidFill>
                <a:schemeClr val="tx1"/>
              </a:solidFill>
            </a:endParaRPr>
          </a:p>
        </p:txBody>
      </p:sp>
      <p:sp>
        <p:nvSpPr>
          <p:cNvPr id="3" name="Содержимое 2"/>
          <p:cNvSpPr>
            <a:spLocks noGrp="1"/>
          </p:cNvSpPr>
          <p:nvPr>
            <p:ph idx="1"/>
          </p:nvPr>
        </p:nvSpPr>
        <p:spPr/>
        <p:txBody>
          <a:bodyPr>
            <a:normAutofit fontScale="85000" lnSpcReduction="10000"/>
          </a:bodyPr>
          <a:lstStyle/>
          <a:p>
            <a:pPr algn="just">
              <a:buNone/>
            </a:pPr>
            <a:r>
              <a:rPr lang="ru-RU" dirty="0" smtClean="0"/>
              <a:t>1. Определение состава и количества документов по личному составу с истекшими сроками хранения на момент проведения экспертизы ценности;</a:t>
            </a:r>
          </a:p>
          <a:p>
            <a:pPr algn="just">
              <a:buNone/>
            </a:pPr>
            <a:r>
              <a:rPr lang="ru-RU" dirty="0" smtClean="0"/>
              <a:t>2. Проведение анализа состояния выявленных документов в соответствии с критериями отбора при их полистном просмотре;</a:t>
            </a:r>
          </a:p>
          <a:p>
            <a:pPr algn="just">
              <a:buNone/>
            </a:pPr>
            <a:r>
              <a:rPr lang="ru-RU" dirty="0" smtClean="0"/>
              <a:t>3. Составление описей дел постоянного хранения и актов о выделении к уничтожению документов, не подлежащих хранению;</a:t>
            </a:r>
          </a:p>
          <a:p>
            <a:pPr algn="just">
              <a:buNone/>
            </a:pPr>
            <a:r>
              <a:rPr lang="ru-RU" dirty="0" smtClean="0"/>
              <a:t>4. Внесение соответствующих изменений в учетные документы архива.</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74638"/>
            <a:ext cx="8501122" cy="1143000"/>
          </a:xfrm>
        </p:spPr>
        <p:style>
          <a:lnRef idx="1">
            <a:schemeClr val="accent4"/>
          </a:lnRef>
          <a:fillRef idx="2">
            <a:schemeClr val="accent4"/>
          </a:fillRef>
          <a:effectRef idx="1">
            <a:schemeClr val="accent4"/>
          </a:effectRef>
          <a:fontRef idx="minor">
            <a:schemeClr val="dk1"/>
          </a:fontRef>
        </p:style>
        <p:txBody>
          <a:bodyPr>
            <a:noAutofit/>
          </a:bodyPr>
          <a:lstStyle/>
          <a:p>
            <a:r>
              <a:rPr lang="ru-RU" sz="2000" b="1" dirty="0" smtClean="0"/>
              <a:t>Первый   этап:</a:t>
            </a:r>
            <a:br>
              <a:rPr lang="ru-RU" sz="2000" b="1" dirty="0" smtClean="0"/>
            </a:br>
            <a:r>
              <a:rPr lang="ru-RU" sz="2000" b="1" u="sng" dirty="0" smtClean="0"/>
              <a:t>Определение состава и количества документов по личному составу с истекшими сроками хранения на момент проведения экспертизы ценности.</a:t>
            </a:r>
            <a:endParaRPr lang="ru-RU" sz="2000" dirty="0"/>
          </a:p>
        </p:txBody>
      </p:sp>
      <p:sp>
        <p:nvSpPr>
          <p:cNvPr id="3" name="Содержимое 2"/>
          <p:cNvSpPr>
            <a:spLocks noGrp="1"/>
          </p:cNvSpPr>
          <p:nvPr>
            <p:ph idx="1"/>
          </p:nvPr>
        </p:nvSpPr>
        <p:spPr/>
        <p:txBody>
          <a:bodyPr>
            <a:normAutofit/>
          </a:bodyPr>
          <a:lstStyle/>
          <a:p>
            <a:pPr algn="just"/>
            <a:r>
              <a:rPr lang="ru-RU" sz="2400" dirty="0" smtClean="0"/>
              <a:t>составление Плана работы архива (филиала архива) по проведению экспертизы ценности документов по личному составу, срок хранения которых истёк;</a:t>
            </a:r>
          </a:p>
          <a:p>
            <a:pPr algn="just">
              <a:buNone/>
            </a:pPr>
            <a:endParaRPr lang="ru-RU" sz="2400" dirty="0" smtClean="0"/>
          </a:p>
          <a:p>
            <a:pPr algn="just"/>
            <a:r>
              <a:rPr lang="ru-RU" sz="2400" dirty="0" smtClean="0"/>
              <a:t>определение состава и количества документов по личному составу, срок хранения которых истёк на момент проведения экспертизы ценности;</a:t>
            </a:r>
          </a:p>
          <a:p>
            <a:pPr algn="just"/>
            <a:endParaRPr lang="ru-RU" sz="2400" dirty="0" smtClean="0"/>
          </a:p>
          <a:p>
            <a:pPr algn="just"/>
            <a:r>
              <a:rPr lang="ru-RU" sz="2400" dirty="0" smtClean="0"/>
              <a:t>составление Перечня дел по личному составу с истекшим сроком хранения</a:t>
            </a:r>
            <a:r>
              <a:rPr lang="ru-RU" sz="2000" i="1" dirty="0" smtClean="0"/>
              <a:t>.(образец №1, см.ниже)</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142852"/>
            <a:ext cx="8715436" cy="1143008"/>
          </a:xfrm>
        </p:spPr>
        <p:style>
          <a:lnRef idx="1">
            <a:schemeClr val="accent5"/>
          </a:lnRef>
          <a:fillRef idx="2">
            <a:schemeClr val="accent5"/>
          </a:fillRef>
          <a:effectRef idx="1">
            <a:schemeClr val="accent5"/>
          </a:effectRef>
          <a:fontRef idx="minor">
            <a:schemeClr val="dk1"/>
          </a:fontRef>
        </p:style>
        <p:txBody>
          <a:bodyPr>
            <a:normAutofit/>
          </a:bodyPr>
          <a:lstStyle/>
          <a:p>
            <a:r>
              <a:rPr lang="ru-RU" sz="3200" u="sng" dirty="0" smtClean="0"/>
              <a:t>При проведении экспертизы ценности нужно руководствоваться</a:t>
            </a:r>
            <a:endParaRPr lang="ru-RU" sz="3200" u="sng" dirty="0"/>
          </a:p>
        </p:txBody>
      </p:sp>
      <p:sp>
        <p:nvSpPr>
          <p:cNvPr id="3" name="Содержимое 2"/>
          <p:cNvSpPr>
            <a:spLocks noGrp="1"/>
          </p:cNvSpPr>
          <p:nvPr>
            <p:ph idx="1"/>
          </p:nvPr>
        </p:nvSpPr>
        <p:spPr>
          <a:xfrm>
            <a:off x="285720" y="1428736"/>
            <a:ext cx="8715436" cy="5214974"/>
          </a:xfrm>
        </p:spPr>
        <p:txBody>
          <a:bodyPr>
            <a:noAutofit/>
          </a:bodyPr>
          <a:lstStyle/>
          <a:p>
            <a:pPr algn="just">
              <a:buFontTx/>
              <a:buChar char="-"/>
            </a:pPr>
            <a:r>
              <a:rPr lang="ru-RU" sz="1800" dirty="0" smtClean="0"/>
              <a:t>Федеральным законом Российской Федерации от 22 октября 2004 года № 125-ФЗ «Об  архивном деле в Российской Федерации»;</a:t>
            </a:r>
          </a:p>
          <a:p>
            <a:pPr algn="just">
              <a:buNone/>
            </a:pPr>
            <a:endParaRPr lang="ru-RU" sz="1050" dirty="0" smtClean="0"/>
          </a:p>
          <a:p>
            <a:pPr algn="just">
              <a:buFontTx/>
              <a:buChar char="-"/>
            </a:pPr>
            <a:r>
              <a:rPr lang="ru-RU" sz="1800" dirty="0" smtClean="0"/>
              <a:t>Законом Свердловской области от 25 марта 2005 года № 05-ОЗ «Об архивном деле в Свердловской области»;</a:t>
            </a:r>
          </a:p>
          <a:p>
            <a:pPr algn="just">
              <a:buNone/>
            </a:pPr>
            <a:endParaRPr lang="ru-RU" sz="1050" dirty="0" smtClean="0"/>
          </a:p>
          <a:p>
            <a:pPr algn="just">
              <a:buFontTx/>
              <a:buChar char="-"/>
            </a:pPr>
            <a:r>
              <a:rPr lang="ru-RU" sz="1800" dirty="0" smtClean="0"/>
              <a:t>Правилами организации хранения, комплектования, учета и использования документов Архивного фонда Российской Федерации и других архивных документов в государственных и муниципальных архивах, музеях и библиотеках, научных организациях, утвержденные приказом </a:t>
            </a:r>
            <a:r>
              <a:rPr lang="ru-RU" sz="1800" dirty="0" err="1" smtClean="0"/>
              <a:t>Росархива</a:t>
            </a:r>
            <a:r>
              <a:rPr lang="ru-RU" sz="1800" dirty="0" smtClean="0"/>
              <a:t>  от 02.03.2020 № 24;</a:t>
            </a:r>
          </a:p>
          <a:p>
            <a:pPr algn="just">
              <a:buNone/>
            </a:pPr>
            <a:endParaRPr lang="ru-RU" sz="1050" dirty="0" smtClean="0"/>
          </a:p>
          <a:p>
            <a:pPr algn="just">
              <a:buFontTx/>
              <a:buChar char="-"/>
            </a:pPr>
            <a:r>
              <a:rPr lang="ru-RU" sz="1800" dirty="0" smtClean="0"/>
              <a:t>Перечнем типовых управленческих архивных документов, образующихся  в процессе деятельности  государственных органов, органов местного самоуправления и организаций, с указанием сроков их хранения, утвержденный приказом Федерального архивного агентства от 20.12.2019 № 236;</a:t>
            </a:r>
          </a:p>
          <a:p>
            <a:pPr algn="just">
              <a:buNone/>
            </a:pPr>
            <a:endParaRPr lang="ru-RU" sz="1050" dirty="0" smtClean="0"/>
          </a:p>
          <a:p>
            <a:pPr algn="just">
              <a:buNone/>
            </a:pPr>
            <a:r>
              <a:rPr lang="ru-RU" sz="1800" dirty="0" smtClean="0"/>
              <a:t>- </a:t>
            </a:r>
            <a:r>
              <a:rPr lang="ru-RU" sz="1800" dirty="0" smtClean="0"/>
              <a:t>  Экспертиза </a:t>
            </a:r>
            <a:r>
              <a:rPr lang="ru-RU" sz="1800" dirty="0" smtClean="0"/>
              <a:t>ценности документов по личному составу по истечении сроков хранения и отбор их на постоянное хранение. Методические рекомендации/Екатеринбург., 2020.</a:t>
            </a:r>
          </a:p>
          <a:p>
            <a:endParaRPr lang="ru-RU" sz="1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0178" name="Object 2"/>
          <p:cNvGraphicFramePr>
            <a:graphicFrameLocks noChangeAspect="1"/>
          </p:cNvGraphicFramePr>
          <p:nvPr>
            <p:ph idx="4294967295"/>
          </p:nvPr>
        </p:nvGraphicFramePr>
        <p:xfrm>
          <a:off x="493713" y="860425"/>
          <a:ext cx="8248650" cy="4816475"/>
        </p:xfrm>
        <a:graphic>
          <a:graphicData uri="http://schemas.openxmlformats.org/presentationml/2006/ole">
            <p:oleObj spid="_x0000_s50178" name="Документ" r:id="rId3" imgW="10047434" imgH="5865332" progId="Word.Document.12">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14290"/>
            <a:ext cx="8643998" cy="1285884"/>
          </a:xfrm>
        </p:spPr>
        <p:style>
          <a:lnRef idx="1">
            <a:schemeClr val="accent4"/>
          </a:lnRef>
          <a:fillRef idx="2">
            <a:schemeClr val="accent4"/>
          </a:fillRef>
          <a:effectRef idx="1">
            <a:schemeClr val="accent4"/>
          </a:effectRef>
          <a:fontRef idx="minor">
            <a:schemeClr val="dk1"/>
          </a:fontRef>
        </p:style>
        <p:txBody>
          <a:bodyPr anchor="b">
            <a:normAutofit fontScale="90000"/>
          </a:bodyPr>
          <a:lstStyle/>
          <a:p>
            <a:r>
              <a:rPr lang="ru-RU" sz="2000" b="1" dirty="0" smtClean="0"/>
              <a:t/>
            </a:r>
            <a:br>
              <a:rPr lang="ru-RU" sz="2000" b="1" dirty="0" smtClean="0"/>
            </a:br>
            <a:r>
              <a:rPr lang="ru-RU" sz="2000" b="1" dirty="0" smtClean="0"/>
              <a:t/>
            </a:r>
            <a:br>
              <a:rPr lang="ru-RU" sz="2000" b="1" dirty="0" smtClean="0"/>
            </a:br>
            <a:r>
              <a:rPr lang="ru-RU" sz="2000" b="1" dirty="0" smtClean="0"/>
              <a:t/>
            </a:r>
            <a:br>
              <a:rPr lang="ru-RU" sz="2000" b="1" dirty="0" smtClean="0"/>
            </a:br>
            <a:r>
              <a:rPr lang="ru-RU" sz="2000" b="1" dirty="0" smtClean="0"/>
              <a:t/>
            </a:r>
            <a:br>
              <a:rPr lang="ru-RU" sz="2000" b="1" dirty="0" smtClean="0"/>
            </a:br>
            <a:r>
              <a:rPr lang="ru-RU" sz="2000" b="1" dirty="0" smtClean="0"/>
              <a:t/>
            </a:r>
            <a:br>
              <a:rPr lang="ru-RU" sz="2000" b="1" dirty="0" smtClean="0"/>
            </a:br>
            <a:r>
              <a:rPr lang="ru-RU" sz="2000" b="1" dirty="0" smtClean="0"/>
              <a:t/>
            </a:r>
            <a:br>
              <a:rPr lang="ru-RU" sz="2000" b="1" dirty="0" smtClean="0"/>
            </a:br>
            <a:r>
              <a:rPr lang="ru-RU" sz="2000" b="1" dirty="0" smtClean="0"/>
              <a:t>Второй  этап:</a:t>
            </a:r>
            <a:br>
              <a:rPr lang="ru-RU" sz="2000" b="1" dirty="0" smtClean="0"/>
            </a:br>
            <a:r>
              <a:rPr lang="ru-RU" b="1" dirty="0" smtClean="0"/>
              <a:t> </a:t>
            </a:r>
            <a:r>
              <a:rPr lang="ru-RU" sz="2200" b="1" u="sng" dirty="0" smtClean="0"/>
              <a:t>Проведение анализа состояния выявленных документов в соответствии с критериями отбора при их полистном просмотре</a:t>
            </a:r>
            <a:r>
              <a:rPr lang="ru-RU" sz="2200" b="1" dirty="0" smtClean="0"/>
              <a:t>.</a:t>
            </a:r>
            <a:endParaRPr lang="ru-RU" sz="2200" dirty="0"/>
          </a:p>
        </p:txBody>
      </p:sp>
      <p:sp>
        <p:nvSpPr>
          <p:cNvPr id="3" name="Содержимое 2"/>
          <p:cNvSpPr>
            <a:spLocks noGrp="1"/>
          </p:cNvSpPr>
          <p:nvPr>
            <p:ph idx="1"/>
          </p:nvPr>
        </p:nvSpPr>
        <p:spPr>
          <a:xfrm>
            <a:off x="285720" y="1600200"/>
            <a:ext cx="8643998" cy="4525963"/>
          </a:xfrm>
        </p:spPr>
        <p:txBody>
          <a:bodyPr>
            <a:normAutofit/>
          </a:bodyPr>
          <a:lstStyle/>
          <a:p>
            <a:pPr algn="just"/>
            <a:r>
              <a:rPr lang="ru-RU" sz="2000" dirty="0" smtClean="0"/>
              <a:t>полистный просмотр архивных документов;</a:t>
            </a:r>
          </a:p>
          <a:p>
            <a:pPr algn="just"/>
            <a:endParaRPr lang="ru-RU" sz="2400" dirty="0" smtClean="0"/>
          </a:p>
          <a:p>
            <a:pPr algn="just"/>
            <a:r>
              <a:rPr lang="ru-RU" sz="2000" dirty="0" smtClean="0"/>
              <a:t>выявление особенностей  состояния просмотренных дел (архивных документов);</a:t>
            </a:r>
          </a:p>
          <a:p>
            <a:pPr algn="just"/>
            <a:endParaRPr lang="ru-RU" sz="2400" dirty="0" smtClean="0"/>
          </a:p>
          <a:p>
            <a:pPr algn="just"/>
            <a:r>
              <a:rPr lang="ru-RU" sz="2000" dirty="0" smtClean="0"/>
              <a:t>отбор  документов для перевода их на постоянное хранение на основании  основных и (или) дополнительных критериев отбора;</a:t>
            </a:r>
          </a:p>
          <a:p>
            <a:pPr algn="just"/>
            <a:endParaRPr lang="ru-RU" sz="2400" dirty="0" smtClean="0"/>
          </a:p>
          <a:p>
            <a:pPr algn="just"/>
            <a:r>
              <a:rPr lang="ru-RU" sz="2000" dirty="0" smtClean="0"/>
              <a:t>выделение к уничтожению  документов, не имеющих исторического значения.  </a:t>
            </a:r>
          </a:p>
          <a:p>
            <a:pPr algn="just">
              <a:buNone/>
            </a:pPr>
            <a:endParaRPr lang="ru-RU"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643998" cy="1143000"/>
          </a:xfrm>
        </p:spPr>
        <p:style>
          <a:lnRef idx="1">
            <a:schemeClr val="accent4"/>
          </a:lnRef>
          <a:fillRef idx="2">
            <a:schemeClr val="accent4"/>
          </a:fillRef>
          <a:effectRef idx="1">
            <a:schemeClr val="accent4"/>
          </a:effectRef>
          <a:fontRef idx="minor">
            <a:schemeClr val="dk1"/>
          </a:fontRef>
        </p:style>
        <p:txBody>
          <a:bodyPr>
            <a:normAutofit/>
          </a:bodyPr>
          <a:lstStyle/>
          <a:p>
            <a:r>
              <a:rPr lang="ru-RU" sz="2000" b="1" dirty="0" smtClean="0"/>
              <a:t>Третий   этап:</a:t>
            </a:r>
            <a:r>
              <a:rPr lang="ru-RU" sz="2000" dirty="0" smtClean="0"/>
              <a:t/>
            </a:r>
            <a:br>
              <a:rPr lang="ru-RU" sz="2000" dirty="0" smtClean="0"/>
            </a:br>
            <a:r>
              <a:rPr lang="ru-RU" sz="2000" b="1" dirty="0" smtClean="0"/>
              <a:t> </a:t>
            </a:r>
            <a:r>
              <a:rPr lang="ru-RU" sz="2000" b="1" u="sng" dirty="0" smtClean="0"/>
              <a:t>Составление описей дел постоянного хранения и актов о выделении к уничтожению документов, не подлежащих хранению.</a:t>
            </a:r>
            <a:endParaRPr lang="ru-RU" sz="2000" b="1" dirty="0"/>
          </a:p>
        </p:txBody>
      </p:sp>
      <p:sp>
        <p:nvSpPr>
          <p:cNvPr id="3" name="Содержимое 2"/>
          <p:cNvSpPr>
            <a:spLocks noGrp="1"/>
          </p:cNvSpPr>
          <p:nvPr>
            <p:ph idx="1"/>
          </p:nvPr>
        </p:nvSpPr>
        <p:spPr>
          <a:xfrm>
            <a:off x="285720" y="1600200"/>
            <a:ext cx="8643998" cy="4829196"/>
          </a:xfrm>
        </p:spPr>
        <p:txBody>
          <a:bodyPr>
            <a:normAutofit/>
          </a:bodyPr>
          <a:lstStyle/>
          <a:p>
            <a:pPr algn="just"/>
            <a:r>
              <a:rPr lang="ru-RU" sz="2000" dirty="0" smtClean="0"/>
              <a:t>По результатам экспертизы ценности документов по личному составу, , срок хранения которых истек, на отобранные документы архив составляет опись дел постоянного хранения. Документы по личному составу с истёкшим сроком хранения и неподлежащие переводу на постоянное хранение, включаются в акт о выделении к уничтожению.</a:t>
            </a:r>
          </a:p>
          <a:p>
            <a:pPr algn="just"/>
            <a:r>
              <a:rPr lang="ru-RU" sz="2000" dirty="0" smtClean="0"/>
              <a:t>Архив  рассматривает и готовит к утверждению и согласованию ЭПК уполномоченного органа исполнительской власти Субъекта РФ в сфере архивного дела описи дел, документов постоянного срока хранения, образовавшихся в деятельности источников комплектования. </a:t>
            </a:r>
          </a:p>
          <a:p>
            <a:pPr algn="just"/>
            <a:r>
              <a:rPr lang="ru-RU" sz="2000" dirty="0" smtClean="0"/>
              <a:t>Решением Комиссии определенные документы включаются в состав Архивного фонда РФ, а подлежащие уничтожению архивные документы, передаются на уничтожение (утилизацию).</a:t>
            </a:r>
            <a:endParaRPr lang="ru-RU"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Autofit/>
          </a:bodyPr>
          <a:lstStyle/>
          <a:p>
            <a:r>
              <a:rPr lang="ru-RU" sz="2400" b="1" dirty="0" smtClean="0"/>
              <a:t>Четвертый  этап: </a:t>
            </a:r>
            <a:br>
              <a:rPr lang="ru-RU" sz="2400" b="1" dirty="0" smtClean="0"/>
            </a:br>
            <a:r>
              <a:rPr lang="ru-RU" sz="2400" b="1" u="sng" dirty="0" smtClean="0"/>
              <a:t>Внесение соответствующих изменений в учетные документы архива</a:t>
            </a:r>
            <a:r>
              <a:rPr lang="ru-RU" sz="2400" b="1" dirty="0" smtClean="0"/>
              <a:t>.</a:t>
            </a:r>
            <a:endParaRPr lang="ru-RU" sz="2400" b="1" dirty="0"/>
          </a:p>
        </p:txBody>
      </p:sp>
      <p:sp>
        <p:nvSpPr>
          <p:cNvPr id="3" name="Содержимое 2"/>
          <p:cNvSpPr>
            <a:spLocks noGrp="1"/>
          </p:cNvSpPr>
          <p:nvPr>
            <p:ph idx="1"/>
          </p:nvPr>
        </p:nvSpPr>
        <p:spPr/>
        <p:txBody>
          <a:bodyPr>
            <a:normAutofit lnSpcReduction="10000"/>
          </a:bodyPr>
          <a:lstStyle/>
          <a:p>
            <a:pPr>
              <a:buNone/>
            </a:pPr>
            <a:r>
              <a:rPr lang="ru-RU" sz="2200" dirty="0" smtClean="0"/>
              <a:t>     После утверждения описей дел постоянного хранения, составленных  архивом по результатам экспертизы ценности документов по личному составу, и актов о выделении к уничтожению, лицо, ответственное за ведение учёта в архиве (филиале архива) вносит соответствующие изменения в учётные документы:</a:t>
            </a:r>
          </a:p>
          <a:p>
            <a:pPr>
              <a:buNone/>
            </a:pPr>
            <a:r>
              <a:rPr lang="ru-RU" sz="2200" dirty="0" smtClean="0"/>
              <a:t>   </a:t>
            </a:r>
            <a:r>
              <a:rPr lang="ru-RU" sz="2200" b="1" dirty="0" smtClean="0"/>
              <a:t>. </a:t>
            </a:r>
            <a:r>
              <a:rPr lang="ru-RU" sz="2200" dirty="0" smtClean="0"/>
              <a:t> при поступлении дел;</a:t>
            </a:r>
          </a:p>
          <a:p>
            <a:pPr>
              <a:buNone/>
            </a:pPr>
            <a:r>
              <a:rPr lang="ru-RU" sz="2200" dirty="0" smtClean="0"/>
              <a:t>   </a:t>
            </a:r>
            <a:r>
              <a:rPr lang="ru-RU" sz="2200" b="1" dirty="0" smtClean="0"/>
              <a:t>.  </a:t>
            </a:r>
            <a:r>
              <a:rPr lang="ru-RU" sz="2200" dirty="0" smtClean="0"/>
              <a:t>при выбытии дел.</a:t>
            </a:r>
          </a:p>
          <a:p>
            <a:pPr>
              <a:buNone/>
            </a:pPr>
            <a:r>
              <a:rPr lang="ru-RU" dirty="0" smtClean="0"/>
              <a:t>   </a:t>
            </a:r>
          </a:p>
          <a:p>
            <a:pPr>
              <a:buNone/>
            </a:pPr>
            <a:endParaRPr lang="ru-RU" dirty="0" smtClean="0"/>
          </a:p>
          <a:p>
            <a:pPr>
              <a:buNone/>
            </a:pPr>
            <a:r>
              <a:rPr lang="ru-RU" dirty="0" smtClean="0"/>
              <a:t>      </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142852"/>
            <a:ext cx="8643998" cy="1143008"/>
          </a:xfrm>
        </p:spPr>
        <p:style>
          <a:lnRef idx="1">
            <a:schemeClr val="accent1"/>
          </a:lnRef>
          <a:fillRef idx="2">
            <a:schemeClr val="accent1"/>
          </a:fillRef>
          <a:effectRef idx="1">
            <a:schemeClr val="accent1"/>
          </a:effectRef>
          <a:fontRef idx="minor">
            <a:schemeClr val="dk1"/>
          </a:fontRef>
        </p:style>
        <p:txBody>
          <a:bodyPr>
            <a:normAutofit/>
          </a:bodyPr>
          <a:lstStyle/>
          <a:p>
            <a:r>
              <a:rPr lang="ru-RU" sz="2800" b="1" dirty="0" smtClean="0"/>
              <a:t>Условия  перевода на постоянное  хранение определенных видов документов</a:t>
            </a:r>
            <a:endParaRPr lang="ru-RU" sz="2800" b="1" dirty="0"/>
          </a:p>
        </p:txBody>
      </p:sp>
      <p:sp>
        <p:nvSpPr>
          <p:cNvPr id="4" name="Текст 3"/>
          <p:cNvSpPr>
            <a:spLocks noGrp="1"/>
          </p:cNvSpPr>
          <p:nvPr>
            <p:ph type="body" idx="1"/>
          </p:nvPr>
        </p:nvSpPr>
        <p:spPr>
          <a:xfrm>
            <a:off x="285720" y="1357298"/>
            <a:ext cx="4214842" cy="817577"/>
          </a:xfrm>
          <a:ln>
            <a:solidFill>
              <a:schemeClr val="accent3">
                <a:lumMod val="50000"/>
              </a:schemeClr>
            </a:solidFill>
          </a:ln>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endParaRPr lang="ru-RU" dirty="0" smtClean="0"/>
          </a:p>
          <a:p>
            <a:endParaRPr lang="ru-RU" dirty="0" smtClean="0"/>
          </a:p>
          <a:p>
            <a:pPr algn="ctr"/>
            <a:r>
              <a:rPr lang="ru-RU" dirty="0" smtClean="0"/>
              <a:t>Виды документов </a:t>
            </a:r>
          </a:p>
          <a:p>
            <a:endParaRPr lang="ru-RU" dirty="0"/>
          </a:p>
        </p:txBody>
      </p:sp>
      <p:sp>
        <p:nvSpPr>
          <p:cNvPr id="5" name="Содержимое 4"/>
          <p:cNvSpPr>
            <a:spLocks noGrp="1"/>
          </p:cNvSpPr>
          <p:nvPr>
            <p:ph sz="half" idx="2"/>
          </p:nvPr>
        </p:nvSpPr>
        <p:spPr>
          <a:xfrm>
            <a:off x="285720" y="2174875"/>
            <a:ext cx="4211668" cy="3951288"/>
          </a:xfrm>
          <a:ln>
            <a:solidFill>
              <a:schemeClr val="accent3">
                <a:lumMod val="50000"/>
              </a:schemeClr>
            </a:solidFill>
          </a:ln>
        </p:spPr>
        <p:txBody>
          <a:bodyPr/>
          <a:lstStyle/>
          <a:p>
            <a:r>
              <a:rPr lang="ru-RU" u="sng" dirty="0" smtClean="0"/>
              <a:t>Приказы по личному составу</a:t>
            </a:r>
          </a:p>
          <a:p>
            <a:endParaRPr lang="ru-RU" dirty="0"/>
          </a:p>
        </p:txBody>
      </p:sp>
      <p:sp>
        <p:nvSpPr>
          <p:cNvPr id="6" name="Текст 5"/>
          <p:cNvSpPr>
            <a:spLocks noGrp="1"/>
          </p:cNvSpPr>
          <p:nvPr>
            <p:ph type="body" sz="quarter" idx="3"/>
          </p:nvPr>
        </p:nvSpPr>
        <p:spPr>
          <a:xfrm>
            <a:off x="4645025" y="1357298"/>
            <a:ext cx="4284693" cy="817577"/>
          </a:xfrm>
          <a:ln>
            <a:solidFill>
              <a:schemeClr val="accent5">
                <a:lumMod val="50000"/>
              </a:schemeClr>
            </a:solidFill>
          </a:ln>
        </p:spPr>
        <p:style>
          <a:lnRef idx="1">
            <a:schemeClr val="accent5"/>
          </a:lnRef>
          <a:fillRef idx="2">
            <a:schemeClr val="accent5"/>
          </a:fillRef>
          <a:effectRef idx="1">
            <a:schemeClr val="accent5"/>
          </a:effectRef>
          <a:fontRef idx="minor">
            <a:schemeClr val="dk1"/>
          </a:fontRef>
        </p:style>
        <p:txBody>
          <a:bodyPr>
            <a:normAutofit fontScale="25000" lnSpcReduction="20000"/>
          </a:bodyPr>
          <a:lstStyle/>
          <a:p>
            <a:endParaRPr lang="ru-RU" dirty="0" smtClean="0"/>
          </a:p>
          <a:p>
            <a:pPr algn="ctr"/>
            <a:endParaRPr lang="ru-RU" sz="4900" dirty="0" smtClean="0"/>
          </a:p>
          <a:p>
            <a:pPr algn="ctr"/>
            <a:endParaRPr lang="ru-RU" sz="4900" dirty="0" smtClean="0"/>
          </a:p>
          <a:p>
            <a:pPr algn="ctr"/>
            <a:endParaRPr lang="ru-RU" sz="4900" dirty="0" smtClean="0"/>
          </a:p>
          <a:p>
            <a:pPr algn="ctr"/>
            <a:r>
              <a:rPr lang="ru-RU" sz="7200" dirty="0" smtClean="0"/>
              <a:t>Подлежат переводу на </a:t>
            </a:r>
          </a:p>
          <a:p>
            <a:pPr algn="ctr"/>
            <a:r>
              <a:rPr lang="ru-RU" sz="7200" dirty="0" smtClean="0"/>
              <a:t>постоянное хранение если:</a:t>
            </a:r>
          </a:p>
          <a:p>
            <a:pPr algn="ctr"/>
            <a:endParaRPr lang="ru-RU" sz="4900" dirty="0"/>
          </a:p>
        </p:txBody>
      </p:sp>
      <p:sp>
        <p:nvSpPr>
          <p:cNvPr id="7" name="Содержимое 6"/>
          <p:cNvSpPr>
            <a:spLocks noGrp="1"/>
          </p:cNvSpPr>
          <p:nvPr>
            <p:ph sz="quarter" idx="4"/>
          </p:nvPr>
        </p:nvSpPr>
        <p:spPr>
          <a:xfrm>
            <a:off x="4645025" y="2174875"/>
            <a:ext cx="4284693" cy="3951288"/>
          </a:xfrm>
          <a:ln>
            <a:solidFill>
              <a:schemeClr val="accent5">
                <a:lumMod val="50000"/>
              </a:schemeClr>
            </a:solidFill>
          </a:ln>
        </p:spPr>
        <p:txBody>
          <a:bodyPr>
            <a:normAutofit fontScale="92500" lnSpcReduction="10000"/>
          </a:bodyPr>
          <a:lstStyle/>
          <a:p>
            <a:pPr algn="just">
              <a:buFontTx/>
              <a:buChar char="-"/>
            </a:pPr>
            <a:r>
              <a:rPr lang="ru-RU" dirty="0" smtClean="0"/>
              <a:t>содержат информацию управленческого характера,</a:t>
            </a:r>
          </a:p>
          <a:p>
            <a:pPr algn="just">
              <a:buFontTx/>
              <a:buChar char="-"/>
            </a:pPr>
            <a:r>
              <a:rPr lang="ru-RU" dirty="0" smtClean="0"/>
              <a:t> имеют удовлетворительное физическое состояние,</a:t>
            </a:r>
          </a:p>
          <a:p>
            <a:pPr algn="just">
              <a:buFontTx/>
              <a:buChar char="-"/>
            </a:pPr>
            <a:r>
              <a:rPr lang="ru-RU" dirty="0" smtClean="0"/>
              <a:t>созданы в особый исторический период в истории нашей страны (военные годы 1941-1945 гг. и т. п.), </a:t>
            </a:r>
          </a:p>
          <a:p>
            <a:pPr algn="just">
              <a:buFontTx/>
              <a:buChar char="-"/>
            </a:pPr>
            <a:r>
              <a:rPr lang="ru-RU" dirty="0" smtClean="0"/>
              <a:t>не содержат дублирующей информации.</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285720" y="142852"/>
            <a:ext cx="8572560" cy="1274786"/>
          </a:xfrm>
        </p:spPr>
        <p:style>
          <a:lnRef idx="1">
            <a:schemeClr val="accent1"/>
          </a:lnRef>
          <a:fillRef idx="2">
            <a:schemeClr val="accent1"/>
          </a:fillRef>
          <a:effectRef idx="1">
            <a:schemeClr val="accent1"/>
          </a:effectRef>
          <a:fontRef idx="minor">
            <a:schemeClr val="dk1"/>
          </a:fontRef>
        </p:style>
        <p:txBody>
          <a:bodyPr>
            <a:normAutofit/>
          </a:bodyPr>
          <a:lstStyle/>
          <a:p>
            <a:r>
              <a:rPr lang="ru-RU" sz="2800" dirty="0" smtClean="0"/>
              <a:t>Условия  перевода на постоянное  хранение определенных видов документов</a:t>
            </a:r>
            <a:endParaRPr lang="ru-RU" sz="2800" dirty="0"/>
          </a:p>
        </p:txBody>
      </p:sp>
      <p:sp>
        <p:nvSpPr>
          <p:cNvPr id="8" name="Содержимое 7"/>
          <p:cNvSpPr>
            <a:spLocks noGrp="1"/>
          </p:cNvSpPr>
          <p:nvPr>
            <p:ph sz="half" idx="1"/>
          </p:nvPr>
        </p:nvSpPr>
        <p:spPr>
          <a:xfrm>
            <a:off x="357158" y="1600200"/>
            <a:ext cx="4138642" cy="4525963"/>
          </a:xfrm>
        </p:spPr>
        <p:style>
          <a:lnRef idx="2">
            <a:schemeClr val="accent1"/>
          </a:lnRef>
          <a:fillRef idx="1">
            <a:schemeClr val="lt1"/>
          </a:fillRef>
          <a:effectRef idx="0">
            <a:schemeClr val="accent1"/>
          </a:effectRef>
          <a:fontRef idx="minor">
            <a:schemeClr val="dk1"/>
          </a:fontRef>
        </p:style>
        <p:txBody>
          <a:bodyPr>
            <a:normAutofit fontScale="62500" lnSpcReduction="20000"/>
          </a:bodyPr>
          <a:lstStyle/>
          <a:p>
            <a:r>
              <a:rPr lang="ru-RU" u="sng" dirty="0" smtClean="0"/>
              <a:t>Личное дело сотрудника</a:t>
            </a:r>
          </a:p>
          <a:p>
            <a:endParaRPr lang="ru-RU" dirty="0" smtClean="0"/>
          </a:p>
          <a:p>
            <a:endParaRPr lang="ru-RU" dirty="0"/>
          </a:p>
        </p:txBody>
      </p:sp>
      <p:sp>
        <p:nvSpPr>
          <p:cNvPr id="9" name="Содержимое 8"/>
          <p:cNvSpPr>
            <a:spLocks noGrp="1"/>
          </p:cNvSpPr>
          <p:nvPr>
            <p:ph sz="half" idx="2"/>
          </p:nvPr>
        </p:nvSpPr>
        <p:spPr>
          <a:xfrm>
            <a:off x="4648200" y="1600200"/>
            <a:ext cx="4210080" cy="4525963"/>
          </a:xfrm>
        </p:spPr>
        <p:style>
          <a:lnRef idx="2">
            <a:schemeClr val="accent1"/>
          </a:lnRef>
          <a:fillRef idx="1">
            <a:schemeClr val="lt1"/>
          </a:fillRef>
          <a:effectRef idx="0">
            <a:schemeClr val="accent1"/>
          </a:effectRef>
          <a:fontRef idx="minor">
            <a:schemeClr val="dk1"/>
          </a:fontRef>
        </p:style>
        <p:txBody>
          <a:bodyPr>
            <a:normAutofit fontScale="62500" lnSpcReduction="20000"/>
          </a:bodyPr>
          <a:lstStyle/>
          <a:p>
            <a:pPr algn="just">
              <a:buFontTx/>
              <a:buChar char="-"/>
            </a:pPr>
            <a:r>
              <a:rPr lang="ru-RU" dirty="0" smtClean="0"/>
              <a:t>содержит интересную автобиографию, </a:t>
            </a:r>
          </a:p>
          <a:p>
            <a:pPr algn="just">
              <a:buFontTx/>
              <a:buChar char="-"/>
            </a:pPr>
            <a:r>
              <a:rPr lang="ru-RU" dirty="0" smtClean="0"/>
              <a:t>было заведено на сотрудника, руководителя высшего или среднего звена, имеющего награды, ученую степень, звания,</a:t>
            </a:r>
          </a:p>
          <a:p>
            <a:pPr algn="just">
              <a:buFontTx/>
              <a:buChar char="-"/>
            </a:pPr>
            <a:r>
              <a:rPr lang="ru-RU" dirty="0" smtClean="0"/>
              <a:t>принадлежащего к трудовой династии, </a:t>
            </a:r>
          </a:p>
          <a:p>
            <a:pPr algn="just">
              <a:buFontTx/>
              <a:buChar char="-"/>
            </a:pPr>
            <a:r>
              <a:rPr lang="ru-RU" dirty="0" smtClean="0"/>
              <a:t>имеющего большой стаж работы в данной организации, </a:t>
            </a:r>
          </a:p>
          <a:p>
            <a:pPr algn="just">
              <a:buFontTx/>
              <a:buChar char="-"/>
            </a:pPr>
            <a:r>
              <a:rPr lang="ru-RU" dirty="0" smtClean="0"/>
              <a:t>участвовавшего в военных действиях, </a:t>
            </a:r>
          </a:p>
          <a:p>
            <a:pPr algn="just">
              <a:buFontTx/>
              <a:buChar char="-"/>
            </a:pPr>
            <a:r>
              <a:rPr lang="ru-RU" dirty="0" smtClean="0"/>
              <a:t>документы  данного дела находятся в удовлетворительном физическом состоянии, </a:t>
            </a:r>
          </a:p>
          <a:p>
            <a:pPr algn="just">
              <a:buFontTx/>
              <a:buChar char="-"/>
            </a:pPr>
            <a:r>
              <a:rPr lang="ru-RU" dirty="0" smtClean="0"/>
              <a:t>не содержат дублирующей  информации, </a:t>
            </a:r>
          </a:p>
          <a:p>
            <a:pPr algn="just">
              <a:buFontTx/>
              <a:buChar char="-"/>
            </a:pPr>
            <a:r>
              <a:rPr lang="ru-RU" dirty="0" smtClean="0"/>
              <a:t>дата их создания -  1941-1945 годы.</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14290"/>
            <a:ext cx="8715436" cy="1203348"/>
          </a:xfrm>
        </p:spPr>
        <p:style>
          <a:lnRef idx="1">
            <a:schemeClr val="accent1"/>
          </a:lnRef>
          <a:fillRef idx="2">
            <a:schemeClr val="accent1"/>
          </a:fillRef>
          <a:effectRef idx="1">
            <a:schemeClr val="accent1"/>
          </a:effectRef>
          <a:fontRef idx="minor">
            <a:schemeClr val="dk1"/>
          </a:fontRef>
        </p:style>
        <p:txBody>
          <a:bodyPr>
            <a:normAutofit/>
          </a:bodyPr>
          <a:lstStyle/>
          <a:p>
            <a:r>
              <a:rPr lang="ru-RU" sz="2800" dirty="0" smtClean="0"/>
              <a:t>Условия  перевода на постоянное  хранение определенных видов документов</a:t>
            </a:r>
            <a:endParaRPr lang="ru-RU" sz="2800" dirty="0"/>
          </a:p>
        </p:txBody>
      </p:sp>
      <p:sp>
        <p:nvSpPr>
          <p:cNvPr id="3" name="Содержимое 2"/>
          <p:cNvSpPr>
            <a:spLocks noGrp="1"/>
          </p:cNvSpPr>
          <p:nvPr>
            <p:ph sz="half" idx="1"/>
          </p:nvPr>
        </p:nvSpPr>
        <p:spPr>
          <a:xfrm>
            <a:off x="285720" y="1500174"/>
            <a:ext cx="4357718" cy="4625989"/>
          </a:xfrm>
        </p:spPr>
        <p:style>
          <a:lnRef idx="2">
            <a:schemeClr val="accent1"/>
          </a:lnRef>
          <a:fillRef idx="1">
            <a:schemeClr val="lt1"/>
          </a:fillRef>
          <a:effectRef idx="0">
            <a:schemeClr val="accent1"/>
          </a:effectRef>
          <a:fontRef idx="minor">
            <a:schemeClr val="dk1"/>
          </a:fontRef>
        </p:style>
        <p:txBody>
          <a:bodyPr>
            <a:normAutofit fontScale="62500" lnSpcReduction="20000"/>
          </a:bodyPr>
          <a:lstStyle/>
          <a:p>
            <a:r>
              <a:rPr lang="ru-RU" u="sng" dirty="0" smtClean="0"/>
              <a:t>Личная карточка сотрудника</a:t>
            </a:r>
          </a:p>
          <a:p>
            <a:endParaRPr lang="ru-RU" dirty="0"/>
          </a:p>
        </p:txBody>
      </p:sp>
      <p:sp>
        <p:nvSpPr>
          <p:cNvPr id="4" name="Содержимое 3"/>
          <p:cNvSpPr>
            <a:spLocks noGrp="1"/>
          </p:cNvSpPr>
          <p:nvPr>
            <p:ph sz="half" idx="2"/>
          </p:nvPr>
        </p:nvSpPr>
        <p:spPr>
          <a:xfrm>
            <a:off x="4714876" y="1500174"/>
            <a:ext cx="4214842" cy="4597401"/>
          </a:xfrm>
        </p:spPr>
        <p:style>
          <a:lnRef idx="2">
            <a:schemeClr val="accent1"/>
          </a:lnRef>
          <a:fillRef idx="1">
            <a:schemeClr val="lt1"/>
          </a:fillRef>
          <a:effectRef idx="0">
            <a:schemeClr val="accent1"/>
          </a:effectRef>
          <a:fontRef idx="minor">
            <a:schemeClr val="dk1"/>
          </a:fontRef>
        </p:style>
        <p:txBody>
          <a:bodyPr>
            <a:normAutofit fontScale="62500" lnSpcReduction="20000"/>
          </a:bodyPr>
          <a:lstStyle/>
          <a:p>
            <a:pPr algn="just">
              <a:buFontTx/>
              <a:buChar char="-"/>
            </a:pPr>
            <a:r>
              <a:rPr lang="ru-RU" dirty="0" smtClean="0"/>
              <a:t>имеет удовлетворительное физическое состояние, </a:t>
            </a:r>
          </a:p>
          <a:p>
            <a:pPr algn="just">
              <a:buFontTx/>
              <a:buChar char="-"/>
            </a:pPr>
            <a:r>
              <a:rPr lang="ru-RU" dirty="0" smtClean="0"/>
              <a:t>не содержит дублирующей информации, </a:t>
            </a:r>
          </a:p>
          <a:p>
            <a:pPr algn="just">
              <a:buFontTx/>
              <a:buChar char="-"/>
            </a:pPr>
            <a:r>
              <a:rPr lang="ru-RU" dirty="0" smtClean="0"/>
              <a:t>была заведена на лицо, имеющее награды, ученую степень, звания, </a:t>
            </a:r>
          </a:p>
          <a:p>
            <a:pPr algn="just">
              <a:buFontTx/>
              <a:buChar char="-"/>
            </a:pPr>
            <a:r>
              <a:rPr lang="ru-RU" dirty="0" smtClean="0"/>
              <a:t>или принадлежащего к трудовой династии, </a:t>
            </a:r>
          </a:p>
          <a:p>
            <a:pPr algn="just">
              <a:buFontTx/>
              <a:buChar char="-"/>
            </a:pPr>
            <a:r>
              <a:rPr lang="ru-RU" dirty="0" smtClean="0"/>
              <a:t>или имеющего большой стаж работы в данной организации, </a:t>
            </a:r>
          </a:p>
          <a:p>
            <a:pPr algn="just">
              <a:buFontTx/>
              <a:buChar char="-"/>
            </a:pPr>
            <a:r>
              <a:rPr lang="ru-RU" dirty="0" smtClean="0"/>
              <a:t>или участвовавшего в военных действиях, </a:t>
            </a:r>
          </a:p>
          <a:p>
            <a:pPr algn="just">
              <a:buFontTx/>
              <a:buChar char="-"/>
            </a:pPr>
            <a:r>
              <a:rPr lang="ru-RU" dirty="0" smtClean="0"/>
              <a:t>содержит информацию о составе семьи, национальности, трудовой деятельности до поступления на работу в данную организацию, </a:t>
            </a:r>
          </a:p>
          <a:p>
            <a:pPr algn="just">
              <a:buFontTx/>
              <a:buChar char="-"/>
            </a:pPr>
            <a:r>
              <a:rPr lang="ru-RU" dirty="0" smtClean="0"/>
              <a:t>дата ее создания - 1941-1945 годы</a:t>
            </a: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142852"/>
            <a:ext cx="8572560" cy="1214438"/>
          </a:xfrm>
        </p:spPr>
        <p:style>
          <a:lnRef idx="1">
            <a:schemeClr val="accent1"/>
          </a:lnRef>
          <a:fillRef idx="2">
            <a:schemeClr val="accent1"/>
          </a:fillRef>
          <a:effectRef idx="1">
            <a:schemeClr val="accent1"/>
          </a:effectRef>
          <a:fontRef idx="minor">
            <a:schemeClr val="dk1"/>
          </a:fontRef>
        </p:style>
        <p:txBody>
          <a:bodyPr>
            <a:normAutofit/>
          </a:bodyPr>
          <a:lstStyle/>
          <a:p>
            <a:r>
              <a:rPr lang="ru-RU" sz="3200" dirty="0" smtClean="0"/>
              <a:t>Условия  перевода на постоянное  хранение определенных видов документов</a:t>
            </a:r>
            <a:endParaRPr lang="ru-RU" sz="3200" dirty="0"/>
          </a:p>
        </p:txBody>
      </p:sp>
      <p:sp>
        <p:nvSpPr>
          <p:cNvPr id="3" name="Содержимое 2"/>
          <p:cNvSpPr>
            <a:spLocks noGrp="1"/>
          </p:cNvSpPr>
          <p:nvPr>
            <p:ph sz="half" idx="1"/>
          </p:nvPr>
        </p:nvSpPr>
        <p:spPr>
          <a:xfrm>
            <a:off x="285720" y="1428736"/>
            <a:ext cx="4210080" cy="4697427"/>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r>
              <a:rPr lang="ru-RU" u="sng" dirty="0" smtClean="0"/>
              <a:t>Алфавитные книги (списки) учета личного состава</a:t>
            </a:r>
          </a:p>
          <a:p>
            <a:endParaRPr lang="ru-RU" dirty="0"/>
          </a:p>
        </p:txBody>
      </p:sp>
      <p:sp>
        <p:nvSpPr>
          <p:cNvPr id="4" name="Содержимое 3"/>
          <p:cNvSpPr>
            <a:spLocks noGrp="1"/>
          </p:cNvSpPr>
          <p:nvPr>
            <p:ph sz="half" idx="2"/>
          </p:nvPr>
        </p:nvSpPr>
        <p:spPr>
          <a:xfrm>
            <a:off x="4648200" y="1428736"/>
            <a:ext cx="4210080" cy="4697427"/>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algn="just"/>
            <a:r>
              <a:rPr lang="ru-RU" dirty="0" smtClean="0"/>
              <a:t>находятся в удовлетворительном физическом состоянии,</a:t>
            </a:r>
          </a:p>
          <a:p>
            <a:pPr algn="just">
              <a:buNone/>
            </a:pPr>
            <a:r>
              <a:rPr lang="ru-RU" dirty="0" smtClean="0"/>
              <a:t> </a:t>
            </a:r>
            <a:r>
              <a:rPr lang="ru-RU" sz="4200" b="1" dirty="0" smtClean="0"/>
              <a:t>.</a:t>
            </a:r>
            <a:r>
              <a:rPr lang="ru-RU" dirty="0" smtClean="0"/>
              <a:t> не дублируют, а дополняют информацию личных дел и личных карточек, </a:t>
            </a:r>
          </a:p>
          <a:p>
            <a:pPr algn="just">
              <a:buNone/>
            </a:pPr>
            <a:endParaRPr lang="ru-RU" dirty="0" smtClean="0"/>
          </a:p>
          <a:p>
            <a:pPr algn="just"/>
            <a:r>
              <a:rPr lang="ru-RU" dirty="0" smtClean="0"/>
              <a:t>при отсутствии на хранении личных дел и личных карточек,</a:t>
            </a:r>
          </a:p>
          <a:p>
            <a:pPr algn="just"/>
            <a:endParaRPr lang="ru-RU" dirty="0" smtClean="0"/>
          </a:p>
          <a:p>
            <a:pPr algn="just"/>
            <a:r>
              <a:rPr lang="ru-RU" dirty="0" smtClean="0"/>
              <a:t> дата их создания – 1941-1945 годы</a:t>
            </a:r>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572560" cy="1143000"/>
          </a:xfrm>
        </p:spPr>
        <p:style>
          <a:lnRef idx="1">
            <a:schemeClr val="accent1"/>
          </a:lnRef>
          <a:fillRef idx="2">
            <a:schemeClr val="accent1"/>
          </a:fillRef>
          <a:effectRef idx="1">
            <a:schemeClr val="accent1"/>
          </a:effectRef>
          <a:fontRef idx="minor">
            <a:schemeClr val="dk1"/>
          </a:fontRef>
        </p:style>
        <p:txBody>
          <a:bodyPr>
            <a:normAutofit/>
          </a:bodyPr>
          <a:lstStyle/>
          <a:p>
            <a:r>
              <a:rPr lang="ru-RU" sz="2800" dirty="0" smtClean="0"/>
              <a:t>Условия  перевода на постоянное  хранение определенных видов документов</a:t>
            </a:r>
            <a:endParaRPr lang="ru-RU" sz="2800" dirty="0"/>
          </a:p>
        </p:txBody>
      </p:sp>
      <p:sp>
        <p:nvSpPr>
          <p:cNvPr id="3" name="Содержимое 2"/>
          <p:cNvSpPr>
            <a:spLocks noGrp="1"/>
          </p:cNvSpPr>
          <p:nvPr>
            <p:ph sz="half" idx="1"/>
          </p:nvPr>
        </p:nvSpPr>
        <p:spPr>
          <a:xfrm>
            <a:off x="285720" y="1500174"/>
            <a:ext cx="4210080" cy="4625989"/>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algn="just"/>
            <a:r>
              <a:rPr lang="ru-RU" u="sng" dirty="0" smtClean="0"/>
              <a:t>Лицевые счета</a:t>
            </a:r>
          </a:p>
          <a:p>
            <a:pPr>
              <a:buNone/>
            </a:pPr>
            <a:endParaRPr lang="ru-RU" dirty="0"/>
          </a:p>
        </p:txBody>
      </p:sp>
      <p:sp>
        <p:nvSpPr>
          <p:cNvPr id="4" name="Содержимое 3"/>
          <p:cNvSpPr>
            <a:spLocks noGrp="1"/>
          </p:cNvSpPr>
          <p:nvPr>
            <p:ph sz="half" idx="2"/>
          </p:nvPr>
        </p:nvSpPr>
        <p:spPr>
          <a:xfrm>
            <a:off x="4648200" y="1500174"/>
            <a:ext cx="4210080" cy="4625989"/>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algn="just"/>
            <a:r>
              <a:rPr lang="ru-RU" dirty="0" smtClean="0"/>
              <a:t>выборочно (при большом количестве документов и (или) одинаковом содержании), </a:t>
            </a:r>
          </a:p>
          <a:p>
            <a:pPr algn="just"/>
            <a:r>
              <a:rPr lang="ru-RU" dirty="0" smtClean="0"/>
              <a:t>или в полном объёме (при небольшом количестве и отсутствии других видов документов по личному составу рассматриваемой организации),</a:t>
            </a:r>
          </a:p>
          <a:p>
            <a:pPr algn="just"/>
            <a:r>
              <a:rPr lang="ru-RU" dirty="0" smtClean="0"/>
              <a:t> при удовлетворительном  физическом состоянии,</a:t>
            </a:r>
          </a:p>
          <a:p>
            <a:pPr algn="just"/>
            <a:r>
              <a:rPr lang="ru-RU" dirty="0" smtClean="0"/>
              <a:t>дата создание -  1941-1945 годы. </a:t>
            </a:r>
          </a:p>
          <a:p>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74638"/>
            <a:ext cx="8643998" cy="1143000"/>
          </a:xfrm>
        </p:spPr>
        <p:style>
          <a:lnRef idx="1">
            <a:schemeClr val="accent1"/>
          </a:lnRef>
          <a:fillRef idx="2">
            <a:schemeClr val="accent1"/>
          </a:fillRef>
          <a:effectRef idx="1">
            <a:schemeClr val="accent1"/>
          </a:effectRef>
          <a:fontRef idx="minor">
            <a:schemeClr val="dk1"/>
          </a:fontRef>
        </p:style>
        <p:txBody>
          <a:bodyPr>
            <a:normAutofit/>
          </a:bodyPr>
          <a:lstStyle/>
          <a:p>
            <a:r>
              <a:rPr lang="ru-RU" sz="2800" dirty="0" smtClean="0"/>
              <a:t>Условия  перевода на постоянное  хранение определенных видов документов</a:t>
            </a:r>
            <a:endParaRPr lang="ru-RU" sz="2800" dirty="0"/>
          </a:p>
        </p:txBody>
      </p:sp>
      <p:sp>
        <p:nvSpPr>
          <p:cNvPr id="3" name="Содержимое 2"/>
          <p:cNvSpPr>
            <a:spLocks noGrp="1"/>
          </p:cNvSpPr>
          <p:nvPr>
            <p:ph sz="half" idx="1"/>
          </p:nvPr>
        </p:nvSpPr>
        <p:spPr>
          <a:xfrm>
            <a:off x="285720" y="1500174"/>
            <a:ext cx="4210080" cy="4625989"/>
          </a:xfrm>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r>
              <a:rPr lang="ru-RU" u="sng" dirty="0" smtClean="0"/>
              <a:t>Расчетные ведомости по начислению заработной платы</a:t>
            </a:r>
          </a:p>
        </p:txBody>
      </p:sp>
      <p:sp>
        <p:nvSpPr>
          <p:cNvPr id="4" name="Содержимое 3"/>
          <p:cNvSpPr>
            <a:spLocks noGrp="1"/>
          </p:cNvSpPr>
          <p:nvPr>
            <p:ph sz="half" idx="2"/>
          </p:nvPr>
        </p:nvSpPr>
        <p:spPr>
          <a:xfrm>
            <a:off x="4648200" y="1500174"/>
            <a:ext cx="4281518" cy="4625989"/>
          </a:xfrm>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algn="just"/>
            <a:r>
              <a:rPr lang="ru-RU" b="1" i="1" dirty="0" smtClean="0"/>
              <a:t>при отсутствии других видов документов по личному составу рассматриваемой организации</a:t>
            </a:r>
            <a:r>
              <a:rPr lang="ru-RU" dirty="0" smtClean="0"/>
              <a:t>, </a:t>
            </a:r>
          </a:p>
          <a:p>
            <a:pPr algn="just"/>
            <a:r>
              <a:rPr lang="ru-RU" dirty="0" smtClean="0"/>
              <a:t>период создания документов - 1941-1945 годы, </a:t>
            </a:r>
          </a:p>
          <a:p>
            <a:pPr algn="just"/>
            <a:r>
              <a:rPr lang="ru-RU" dirty="0" smtClean="0"/>
              <a:t>имеют удовлетворительное физическое состояние,</a:t>
            </a:r>
          </a:p>
          <a:p>
            <a:pPr algn="just"/>
            <a:r>
              <a:rPr lang="ru-RU" dirty="0" smtClean="0"/>
              <a:t> выборочно - если большой объём документов, наличие дублирующей информации</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ln/>
        </p:spPr>
        <p:style>
          <a:lnRef idx="1">
            <a:schemeClr val="accent5"/>
          </a:lnRef>
          <a:fillRef idx="2">
            <a:schemeClr val="accent5"/>
          </a:fillRef>
          <a:effectRef idx="1">
            <a:schemeClr val="accent5"/>
          </a:effectRef>
          <a:fontRef idx="minor">
            <a:schemeClr val="dk1"/>
          </a:fontRef>
        </p:style>
        <p:txBody>
          <a:bodyPr>
            <a:normAutofit/>
          </a:bodyPr>
          <a:lstStyle/>
          <a:p>
            <a:r>
              <a:rPr lang="ru-RU" sz="3200" b="1" u="sng" dirty="0" smtClean="0"/>
              <a:t>Экспертиза ценности документов </a:t>
            </a:r>
            <a:endParaRPr lang="ru-RU" sz="3200" b="1" u="sng" dirty="0"/>
          </a:p>
        </p:txBody>
      </p:sp>
      <p:sp>
        <p:nvSpPr>
          <p:cNvPr id="3" name="Содержимое 2"/>
          <p:cNvSpPr>
            <a:spLocks noGrp="1"/>
          </p:cNvSpPr>
          <p:nvPr>
            <p:ph idx="1"/>
          </p:nvPr>
        </p:nvSpPr>
        <p:spPr>
          <a:ln>
            <a:solidFill>
              <a:schemeClr val="bg1"/>
            </a:solidFill>
          </a:ln>
        </p:spPr>
        <p:style>
          <a:lnRef idx="2">
            <a:schemeClr val="accent6"/>
          </a:lnRef>
          <a:fillRef idx="1">
            <a:schemeClr val="lt1"/>
          </a:fillRef>
          <a:effectRef idx="0">
            <a:schemeClr val="accent6"/>
          </a:effectRef>
          <a:fontRef idx="minor">
            <a:schemeClr val="dk1"/>
          </a:fontRef>
        </p:style>
        <p:txBody>
          <a:bodyPr>
            <a:normAutofit/>
          </a:bodyPr>
          <a:lstStyle/>
          <a:p>
            <a:pPr algn="just">
              <a:buNone/>
            </a:pPr>
            <a:r>
              <a:rPr lang="ru-RU" sz="2000" b="1" dirty="0" smtClean="0"/>
              <a:t>     </a:t>
            </a:r>
            <a:r>
              <a:rPr lang="ru-RU" sz="2000" b="1" u="sng" dirty="0" smtClean="0"/>
              <a:t>Экспертиза ценности документов это:</a:t>
            </a:r>
            <a:r>
              <a:rPr lang="ru-RU" sz="2000" b="1" dirty="0" smtClean="0"/>
              <a:t> изучение документов на основании критериев их ценности в целях определения сроков хранения документов и отбора их для включения в состав Архивного фонда Российской Федерации.</a:t>
            </a:r>
          </a:p>
          <a:p>
            <a:pPr>
              <a:buNone/>
            </a:pPr>
            <a:endParaRPr lang="ru-RU" sz="2000" b="1" dirty="0" smtClean="0"/>
          </a:p>
          <a:p>
            <a:pPr algn="just">
              <a:buNone/>
            </a:pPr>
            <a:r>
              <a:rPr lang="ru-RU" sz="2000" dirty="0" smtClean="0"/>
              <a:t>      Отбор документов для постоянного хранения проводится на основании перечней типовых архивных документов и перечней документов, образующихся в процессе деятельности органов Государственной власти, иных исполнительных органов Свердловской области,  с указанием сроков их хранения и номенклатуры дел исполнительного органа путем полистного просмотра</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42852"/>
            <a:ext cx="8501122" cy="1071570"/>
          </a:xfrm>
        </p:spPr>
        <p:style>
          <a:lnRef idx="1">
            <a:schemeClr val="accent6"/>
          </a:lnRef>
          <a:fillRef idx="2">
            <a:schemeClr val="accent6"/>
          </a:fillRef>
          <a:effectRef idx="1">
            <a:schemeClr val="accent6"/>
          </a:effectRef>
          <a:fontRef idx="minor">
            <a:schemeClr val="dk1"/>
          </a:fontRef>
        </p:style>
        <p:txBody>
          <a:bodyPr>
            <a:normAutofit/>
          </a:bodyPr>
          <a:lstStyle/>
          <a:p>
            <a:r>
              <a:rPr lang="ru-RU" sz="3200" dirty="0" smtClean="0"/>
              <a:t>Составление описи дел постоянного хранения</a:t>
            </a:r>
            <a:endParaRPr lang="ru-RU" sz="3200" dirty="0"/>
          </a:p>
        </p:txBody>
      </p:sp>
      <p:sp>
        <p:nvSpPr>
          <p:cNvPr id="3" name="Содержимое 2"/>
          <p:cNvSpPr>
            <a:spLocks noGrp="1"/>
          </p:cNvSpPr>
          <p:nvPr>
            <p:ph idx="1"/>
          </p:nvPr>
        </p:nvSpPr>
        <p:spPr>
          <a:xfrm>
            <a:off x="285720" y="1285860"/>
            <a:ext cx="8643998" cy="5429288"/>
          </a:xfrm>
        </p:spPr>
        <p:txBody>
          <a:bodyPr>
            <a:normAutofit fontScale="25000" lnSpcReduction="20000"/>
          </a:bodyPr>
          <a:lstStyle/>
          <a:p>
            <a:pPr algn="just">
              <a:buNone/>
            </a:pPr>
            <a:r>
              <a:rPr lang="ru-RU" sz="8000" b="1" dirty="0" smtClean="0"/>
              <a:t>Описи дел постоянного хранения</a:t>
            </a:r>
            <a:r>
              <a:rPr lang="ru-RU" sz="8000" dirty="0" smtClean="0"/>
              <a:t>, </a:t>
            </a:r>
            <a:r>
              <a:rPr lang="ru-RU" sz="7200" dirty="0" smtClean="0"/>
              <a:t>составленные архивом по результатам экспертизы ценности документов по личному составу с истёкшим сроком хранения, составляются по форме, установленной действующими Правилами приложением  № </a:t>
            </a:r>
            <a:r>
              <a:rPr lang="ru-RU" sz="7200" dirty="0" smtClean="0"/>
              <a:t>6. </a:t>
            </a:r>
            <a:r>
              <a:rPr lang="ru-RU" sz="7200" dirty="0" smtClean="0"/>
              <a:t>Опись дел  постоянного хранения должна раскрывать состав и содержание включенных в нее единиц хранения (единиц учета), закреплять их внутрифондовую систематизацию и обеспечивать их учет.</a:t>
            </a:r>
          </a:p>
          <a:p>
            <a:pPr algn="just">
              <a:buNone/>
            </a:pPr>
            <a:r>
              <a:rPr lang="ru-RU" sz="8000" dirty="0" smtClean="0"/>
              <a:t> </a:t>
            </a:r>
            <a:r>
              <a:rPr lang="ru-RU" sz="8000" b="1" dirty="0" smtClean="0"/>
              <a:t>Опись состоит из:</a:t>
            </a:r>
          </a:p>
          <a:p>
            <a:pPr algn="just">
              <a:buNone/>
            </a:pPr>
            <a:r>
              <a:rPr lang="ru-RU" sz="7200" dirty="0" smtClean="0"/>
              <a:t>- описательных статей на уровне единицы хранения (единицы учета), </a:t>
            </a:r>
          </a:p>
          <a:p>
            <a:pPr algn="just">
              <a:buNone/>
            </a:pPr>
            <a:r>
              <a:rPr lang="ru-RU" sz="7200" dirty="0" smtClean="0"/>
              <a:t>- итоговой записи (к каждому тому и сводной по описи в последнем томе), </a:t>
            </a:r>
          </a:p>
          <a:p>
            <a:pPr algn="just">
              <a:buNone/>
            </a:pPr>
            <a:r>
              <a:rPr lang="ru-RU" sz="7200" dirty="0" smtClean="0"/>
              <a:t>- листа-заверителя (для каждого тома),</a:t>
            </a:r>
          </a:p>
          <a:p>
            <a:pPr algn="just">
              <a:buNone/>
            </a:pPr>
            <a:r>
              <a:rPr lang="ru-RU" sz="7200" dirty="0" smtClean="0"/>
              <a:t>- справочного аппарата, включающего: титульный лист, предисловие, список сокращений, переводные таблицы архивных шифров (в случае переработки описи), может так же иметь содержание (оглавление) и указатели.</a:t>
            </a:r>
          </a:p>
          <a:p>
            <a:pPr algn="just">
              <a:buNone/>
            </a:pPr>
            <a:r>
              <a:rPr lang="ru-RU" sz="8000" b="1" dirty="0" smtClean="0"/>
              <a:t>Описательная статья в описи дел</a:t>
            </a:r>
            <a:r>
              <a:rPr lang="ru-RU" sz="8000" dirty="0" smtClean="0"/>
              <a:t>, документов должна включать:</a:t>
            </a:r>
          </a:p>
          <a:p>
            <a:pPr algn="just">
              <a:buNone/>
            </a:pPr>
            <a:r>
              <a:rPr lang="ru-RU" sz="7200" dirty="0" smtClean="0"/>
              <a:t>1) порядковый номер,</a:t>
            </a:r>
          </a:p>
          <a:p>
            <a:pPr algn="just">
              <a:buNone/>
            </a:pPr>
            <a:r>
              <a:rPr lang="ru-RU" sz="7200" dirty="0" smtClean="0"/>
              <a:t>2) делопроизводственные индексы или номера по старой описи,</a:t>
            </a:r>
          </a:p>
          <a:p>
            <a:pPr algn="just">
              <a:buNone/>
            </a:pPr>
            <a:r>
              <a:rPr lang="ru-RU" sz="7200" dirty="0" smtClean="0"/>
              <a:t>3) заголовок дела, </a:t>
            </a:r>
          </a:p>
          <a:p>
            <a:pPr algn="just">
              <a:buNone/>
            </a:pPr>
            <a:r>
              <a:rPr lang="ru-RU" sz="7200" dirty="0" smtClean="0"/>
              <a:t>4) крайние даты документов,</a:t>
            </a:r>
          </a:p>
          <a:p>
            <a:pPr algn="just">
              <a:buNone/>
            </a:pPr>
            <a:r>
              <a:rPr lang="ru-RU" sz="7200" dirty="0" smtClean="0"/>
              <a:t>5) количество листов,</a:t>
            </a:r>
          </a:p>
          <a:p>
            <a:pPr algn="just">
              <a:buNone/>
            </a:pPr>
            <a:r>
              <a:rPr lang="ru-RU" sz="7200" dirty="0" smtClean="0"/>
              <a:t>6) примечание. </a:t>
            </a:r>
          </a:p>
          <a:p>
            <a:endParaRPr lang="ru-RU" sz="72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142852"/>
            <a:ext cx="8643998" cy="1143000"/>
          </a:xfrm>
        </p:spPr>
        <p:style>
          <a:lnRef idx="1">
            <a:schemeClr val="accent6"/>
          </a:lnRef>
          <a:fillRef idx="2">
            <a:schemeClr val="accent6"/>
          </a:fillRef>
          <a:effectRef idx="1">
            <a:schemeClr val="accent6"/>
          </a:effectRef>
          <a:fontRef idx="minor">
            <a:schemeClr val="dk1"/>
          </a:fontRef>
        </p:style>
        <p:txBody>
          <a:bodyPr>
            <a:normAutofit/>
          </a:bodyPr>
          <a:lstStyle/>
          <a:p>
            <a:r>
              <a:rPr lang="ru-RU" sz="3200" dirty="0" smtClean="0"/>
              <a:t>Составление описи дел постоянного хранения</a:t>
            </a:r>
            <a:endParaRPr lang="ru-RU" sz="3200" dirty="0"/>
          </a:p>
        </p:txBody>
      </p:sp>
      <p:sp>
        <p:nvSpPr>
          <p:cNvPr id="3" name="Содержимое 2"/>
          <p:cNvSpPr>
            <a:spLocks noGrp="1"/>
          </p:cNvSpPr>
          <p:nvPr>
            <p:ph idx="1"/>
          </p:nvPr>
        </p:nvSpPr>
        <p:spPr>
          <a:xfrm>
            <a:off x="285720" y="1428736"/>
            <a:ext cx="8643998" cy="5286412"/>
          </a:xfrm>
        </p:spPr>
        <p:txBody>
          <a:bodyPr>
            <a:noAutofit/>
          </a:bodyPr>
          <a:lstStyle/>
          <a:p>
            <a:pPr algn="just">
              <a:buNone/>
            </a:pPr>
            <a:r>
              <a:rPr lang="ru-RU" sz="1800" dirty="0" smtClean="0"/>
              <a:t>В зависимости от количества и видов документов выбирается схема систематизации дел в описи. </a:t>
            </a:r>
          </a:p>
          <a:p>
            <a:pPr algn="just">
              <a:buNone/>
            </a:pPr>
            <a:r>
              <a:rPr lang="ru-RU" sz="1800" b="1" dirty="0" smtClean="0"/>
              <a:t>Описи дел постоянного хранения составляются </a:t>
            </a:r>
            <a:r>
              <a:rPr lang="ru-RU" sz="1800" dirty="0" smtClean="0"/>
              <a:t>в трех экземплярах, рассматриваются на заседании Экспертно-проверочной комиссии Управления архивами Свердловской области (далее – ЭПК). После утверждения на них ставится штамп ЭПК об утверждении, номер и дата протокола.</a:t>
            </a:r>
          </a:p>
          <a:p>
            <a:pPr algn="just">
              <a:buNone/>
            </a:pPr>
            <a:r>
              <a:rPr lang="ru-RU" sz="1800" b="1" dirty="0" smtClean="0"/>
              <a:t>Если все дела, включенные в опись дел по личному составу</a:t>
            </a:r>
            <a:r>
              <a:rPr lang="ru-RU" sz="1800" dirty="0" smtClean="0"/>
              <a:t>, в результате проведения экспертизы ценности были отобраны на постоянное хранение, то один экземпляр  описи включается в дело фонда  и хранится 50/75 лет в соответствии с действующим  Перечнем.</a:t>
            </a:r>
          </a:p>
          <a:p>
            <a:pPr algn="just">
              <a:buNone/>
            </a:pPr>
            <a:r>
              <a:rPr lang="ru-RU" sz="1800" b="1" dirty="0" smtClean="0"/>
              <a:t>При выделении к уничтожению всех архивных документов фонда</a:t>
            </a:r>
            <a:r>
              <a:rPr lang="ru-RU" sz="1800" dirty="0" smtClean="0"/>
              <a:t>, один экземпляр описей дел по личному составу и лист фонда помещаются в дело фонда. Дело фонда, выбывшего из списка фондов архива, включается в архивный фонд государственного архива.</a:t>
            </a:r>
          </a:p>
          <a:p>
            <a:pPr algn="just">
              <a:buNone/>
            </a:pPr>
            <a:r>
              <a:rPr lang="ru-RU" sz="1800" dirty="0" smtClean="0"/>
              <a:t>Если после проведения экспертизы ценности осталось много малочисленных фондов, которых можно объединить по одному или нескольким признакам, то возможно создавать из этих фондов коллекцию архивных документов. </a:t>
            </a:r>
          </a:p>
          <a:p>
            <a:pPr algn="just"/>
            <a:r>
              <a:rPr lang="ru-RU" sz="1800" b="1" dirty="0" smtClean="0"/>
              <a:t>Например:</a:t>
            </a:r>
            <a:r>
              <a:rPr lang="ru-RU" sz="1800" dirty="0" smtClean="0"/>
              <a:t> «Промышленные предприятия Урала: заводы, фабрики, тресты» и т.п.</a:t>
            </a:r>
          </a:p>
          <a:p>
            <a:endParaRPr lang="ru-RU" sz="2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0354" name="Object 2"/>
          <p:cNvGraphicFramePr>
            <a:graphicFrameLocks noChangeAspect="1"/>
          </p:cNvGraphicFramePr>
          <p:nvPr/>
        </p:nvGraphicFramePr>
        <p:xfrm>
          <a:off x="1573213" y="73025"/>
          <a:ext cx="5915025" cy="6638925"/>
        </p:xfrm>
        <a:graphic>
          <a:graphicData uri="http://schemas.openxmlformats.org/presentationml/2006/ole">
            <p:oleObj spid="_x0000_s100354" name="Документ" r:id="rId3" imgW="6582048" imgH="7209895" progId="Word.Document.12">
              <p:embed/>
            </p:oleObj>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142852"/>
            <a:ext cx="8643998" cy="1274786"/>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ru-RU" sz="2700" b="1" dirty="0" smtClean="0"/>
              <a:t/>
            </a:r>
            <a:br>
              <a:rPr lang="ru-RU" sz="2700" b="1" dirty="0" smtClean="0"/>
            </a:br>
            <a:r>
              <a:rPr lang="ru-RU" sz="2200" b="1" dirty="0" smtClean="0"/>
              <a:t>Составление акта о выделении к уничтожению</a:t>
            </a:r>
            <a:r>
              <a:rPr lang="ru-RU" sz="2200" dirty="0" smtClean="0"/>
              <a:t/>
            </a:r>
            <a:br>
              <a:rPr lang="ru-RU" sz="2200" dirty="0" smtClean="0"/>
            </a:br>
            <a:r>
              <a:rPr lang="ru-RU" sz="2200" b="1" dirty="0" smtClean="0"/>
              <a:t>документов по личному составу с истекшими сроками хранения</a:t>
            </a:r>
            <a:r>
              <a:rPr lang="ru-RU" sz="2700" dirty="0" smtClean="0"/>
              <a:t/>
            </a:r>
            <a:br>
              <a:rPr lang="ru-RU" sz="2700" dirty="0" smtClean="0"/>
            </a:br>
            <a:endParaRPr lang="ru-RU" sz="2700" dirty="0"/>
          </a:p>
        </p:txBody>
      </p:sp>
      <p:sp>
        <p:nvSpPr>
          <p:cNvPr id="3" name="Содержимое 2"/>
          <p:cNvSpPr>
            <a:spLocks noGrp="1"/>
          </p:cNvSpPr>
          <p:nvPr>
            <p:ph idx="1"/>
          </p:nvPr>
        </p:nvSpPr>
        <p:spPr>
          <a:xfrm>
            <a:off x="214282" y="1600200"/>
            <a:ext cx="8643998" cy="5043510"/>
          </a:xfrm>
        </p:spPr>
        <p:txBody>
          <a:bodyPr>
            <a:normAutofit fontScale="92500" lnSpcReduction="20000"/>
          </a:bodyPr>
          <a:lstStyle/>
          <a:p>
            <a:pPr algn="just">
              <a:buNone/>
            </a:pPr>
            <a:r>
              <a:rPr lang="ru-RU" sz="2200" dirty="0" smtClean="0"/>
              <a:t>По результатам проведения экспертизы ценности документов по личному составу с истекшими сроками хранения и неподлежащих на постоянное хранение, составляется акт о выделении к уничтожению данных документов. Акт о выделении к уничтожению документов, не подлежащих хранению, составляется сотрудником архива (филиала архива), ответственным за ведение учёта по предложениям сотрудников архива, проводивших экспертизу ценности документов. Данный акт составляется строго по форме, установленной действующими Правилами, </a:t>
            </a:r>
            <a:r>
              <a:rPr lang="ru-RU" sz="2200" i="1" dirty="0" smtClean="0"/>
              <a:t>Приложением № </a:t>
            </a:r>
            <a:r>
              <a:rPr lang="ru-RU" sz="2200" i="1" dirty="0" smtClean="0"/>
              <a:t>10.</a:t>
            </a:r>
            <a:endParaRPr lang="ru-RU" sz="2200" i="1" dirty="0" smtClean="0"/>
          </a:p>
          <a:p>
            <a:pPr algn="just">
              <a:buNone/>
            </a:pPr>
            <a:r>
              <a:rPr lang="ru-RU" sz="2200" b="1" dirty="0" smtClean="0"/>
              <a:t>В акте необходимо указать:</a:t>
            </a:r>
          </a:p>
          <a:p>
            <a:pPr algn="just">
              <a:buNone/>
            </a:pPr>
            <a:r>
              <a:rPr lang="ru-RU" sz="2200" dirty="0" smtClean="0"/>
              <a:t>- номер и название фонда, документы которого выделены к уничтожению;</a:t>
            </a:r>
          </a:p>
          <a:p>
            <a:pPr algn="just">
              <a:buNone/>
            </a:pPr>
            <a:r>
              <a:rPr lang="ru-RU" sz="2200" dirty="0" smtClean="0"/>
              <a:t>-ссылки на нормативно-методические документы, на основании которых выделенные документы подлежат уничтожению;</a:t>
            </a:r>
          </a:p>
          <a:p>
            <a:pPr algn="just">
              <a:buNone/>
            </a:pPr>
            <a:r>
              <a:rPr lang="ru-RU" sz="2200" dirty="0" smtClean="0"/>
              <a:t>- название групп документов (виды документов);</a:t>
            </a:r>
          </a:p>
          <a:p>
            <a:pPr algn="just">
              <a:buNone/>
            </a:pPr>
            <a:r>
              <a:rPr lang="ru-RU" sz="2200" dirty="0" smtClean="0"/>
              <a:t>- крайние даты документов;</a:t>
            </a:r>
          </a:p>
          <a:p>
            <a:pPr algn="just">
              <a:buNone/>
            </a:pPr>
            <a:r>
              <a:rPr lang="ru-RU" sz="2200" dirty="0" smtClean="0"/>
              <a:t>- номера описей и единиц хранения, если документы передавались на хранение в упорядоченном виде;</a:t>
            </a:r>
          </a:p>
          <a:p>
            <a:pPr algn="just">
              <a:buNone/>
            </a:pPr>
            <a:r>
              <a:rPr lang="ru-RU" sz="2200" dirty="0" smtClean="0"/>
              <a:t>- количество единиц хранения.</a:t>
            </a:r>
          </a:p>
          <a:p>
            <a:pPr>
              <a:buNone/>
            </a:pPr>
            <a:endParaRPr lang="ru-RU" sz="1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85728"/>
            <a:ext cx="8572560" cy="114300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ru-RU" sz="2700" b="1" dirty="0" smtClean="0"/>
              <a:t/>
            </a:r>
            <a:br>
              <a:rPr lang="ru-RU" sz="2700" b="1" dirty="0" smtClean="0"/>
            </a:br>
            <a:r>
              <a:rPr lang="ru-RU" sz="2700" b="1" dirty="0" smtClean="0"/>
              <a:t/>
            </a:r>
            <a:br>
              <a:rPr lang="ru-RU" sz="2700" b="1" dirty="0" smtClean="0"/>
            </a:br>
            <a:r>
              <a:rPr lang="ru-RU" sz="2200" b="1" dirty="0" smtClean="0"/>
              <a:t>Составление акта о выделении к уничтожению</a:t>
            </a:r>
            <a:r>
              <a:rPr lang="ru-RU" sz="2200" dirty="0" smtClean="0"/>
              <a:t/>
            </a:r>
            <a:br>
              <a:rPr lang="ru-RU" sz="2200" dirty="0" smtClean="0"/>
            </a:br>
            <a:r>
              <a:rPr lang="ru-RU" sz="2200" b="1" dirty="0" smtClean="0"/>
              <a:t>документов по личному составу с истекшими сроками хранения</a:t>
            </a:r>
            <a:r>
              <a:rPr lang="ru-RU" dirty="0" smtClean="0"/>
              <a:t/>
            </a:r>
            <a:br>
              <a:rPr lang="ru-RU" dirty="0" smtClean="0"/>
            </a:br>
            <a:endParaRPr lang="ru-RU" dirty="0"/>
          </a:p>
        </p:txBody>
      </p:sp>
      <p:sp>
        <p:nvSpPr>
          <p:cNvPr id="3" name="Содержимое 2"/>
          <p:cNvSpPr>
            <a:spLocks noGrp="1"/>
          </p:cNvSpPr>
          <p:nvPr>
            <p:ph idx="1"/>
          </p:nvPr>
        </p:nvSpPr>
        <p:spPr>
          <a:xfrm>
            <a:off x="214282" y="1600200"/>
            <a:ext cx="8572560" cy="4757758"/>
          </a:xfrm>
        </p:spPr>
        <p:txBody>
          <a:bodyPr>
            <a:noAutofit/>
          </a:bodyPr>
          <a:lstStyle/>
          <a:p>
            <a:pPr algn="just">
              <a:buNone/>
            </a:pPr>
            <a:r>
              <a:rPr lang="ru-RU" sz="2000" b="1" dirty="0" smtClean="0"/>
              <a:t>После заполнения табличной формы</a:t>
            </a:r>
            <a:r>
              <a:rPr lang="ru-RU" sz="2000" dirty="0" smtClean="0"/>
              <a:t> в акте оформляется итоговая запись: цифрами и прописью указывается общее количество единиц хранения, выделенных к уничтожению за определенный период. Так же указывается в акте количество единиц хранения крайние даты и краткая характеристика документов, оставшихся на хранении.</a:t>
            </a:r>
          </a:p>
          <a:p>
            <a:pPr algn="just">
              <a:buNone/>
            </a:pPr>
            <a:r>
              <a:rPr lang="ru-RU" sz="2000" b="1" dirty="0" smtClean="0"/>
              <a:t>Акты о выделении к уничтожению документов</a:t>
            </a:r>
            <a:r>
              <a:rPr lang="ru-RU" sz="2000" dirty="0" smtClean="0"/>
              <a:t>, не подлежащих хранению, утверждаются директором архива только после рассмотрения и утверждения Экспертно-проверочной комиссией Управления архивами Свердловской области. </a:t>
            </a:r>
          </a:p>
          <a:p>
            <a:pPr algn="just">
              <a:buNone/>
            </a:pPr>
            <a:r>
              <a:rPr lang="ru-RU" sz="2000" b="1" dirty="0" smtClean="0"/>
              <a:t>Подлежащие уничтожению документы</a:t>
            </a:r>
            <a:r>
              <a:rPr lang="ru-RU" sz="2000" dirty="0" smtClean="0"/>
              <a:t> передаются заведующим архивохранилищем на переработку (утилизацию) по приемо-сдаточной накладной (или Акт), в которой указывается дата передачи, количество сдаваемых дел и вес бумажной макулатуры, способ переработки   (образец №4, см. ниже). </a:t>
            </a:r>
          </a:p>
          <a:p>
            <a:endParaRPr lang="ru-RU" sz="20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1378" name="Object 2"/>
          <p:cNvGraphicFramePr>
            <a:graphicFrameLocks noChangeAspect="1"/>
          </p:cNvGraphicFramePr>
          <p:nvPr/>
        </p:nvGraphicFramePr>
        <p:xfrm>
          <a:off x="1714480" y="142853"/>
          <a:ext cx="6000792" cy="6715147"/>
        </p:xfrm>
        <a:graphic>
          <a:graphicData uri="http://schemas.openxmlformats.org/presentationml/2006/ole">
            <p:oleObj spid="_x0000_s101378" name="Документ" r:id="rId3" imgW="6429773" imgH="7824996" progId="Word.Document.12">
              <p:embed/>
            </p:oleObj>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6802" name="Object 2"/>
          <p:cNvGraphicFramePr>
            <a:graphicFrameLocks noChangeAspect="1"/>
          </p:cNvGraphicFramePr>
          <p:nvPr/>
        </p:nvGraphicFramePr>
        <p:xfrm>
          <a:off x="1857356" y="214290"/>
          <a:ext cx="5857916" cy="6429420"/>
        </p:xfrm>
        <a:graphic>
          <a:graphicData uri="http://schemas.openxmlformats.org/presentationml/2006/ole">
            <p:oleObj spid="_x0000_s103426" name="Документ" r:id="rId3" imgW="5934816" imgH="7368947" progId="Word.Document.12">
              <p:embed/>
            </p:oleObj>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ru-RU" sz="2400" b="1" dirty="0" smtClean="0">
                <a:solidFill>
                  <a:schemeClr val="tx1"/>
                </a:solidFill>
              </a:rPr>
              <a:t>Внесение изменений в учетные документы</a:t>
            </a:r>
            <a:endParaRPr lang="ru-RU" sz="2400" b="1" dirty="0">
              <a:solidFill>
                <a:schemeClr val="tx1"/>
              </a:solidFill>
            </a:endParaRPr>
          </a:p>
        </p:txBody>
      </p:sp>
      <p:sp>
        <p:nvSpPr>
          <p:cNvPr id="3" name="Содержимое 2"/>
          <p:cNvSpPr>
            <a:spLocks noGrp="1"/>
          </p:cNvSpPr>
          <p:nvPr>
            <p:ph idx="1"/>
          </p:nvPr>
        </p:nvSpPr>
        <p:spPr/>
        <p:txBody>
          <a:bodyPr>
            <a:normAutofit fontScale="62500" lnSpcReduction="20000"/>
          </a:bodyPr>
          <a:lstStyle/>
          <a:p>
            <a:pPr algn="just">
              <a:buNone/>
            </a:pPr>
            <a:r>
              <a:rPr lang="ru-RU" b="1" dirty="0" smtClean="0"/>
              <a:t>После утверждения описей дел постоянного хранения</a:t>
            </a:r>
            <a:r>
              <a:rPr lang="ru-RU" dirty="0" smtClean="0"/>
              <a:t>, составленных  архивом по результатам экспертизы ценности документов по личному составу, и актов о выделении к уничтожению, лицо, ответственное за ведение учёта в архиве (филиале архива) вносит соответствующие изменения в учётные документы:</a:t>
            </a:r>
          </a:p>
          <a:p>
            <a:pPr algn="just">
              <a:buNone/>
            </a:pPr>
            <a:r>
              <a:rPr lang="ru-RU" dirty="0" smtClean="0"/>
              <a:t>  а</a:t>
            </a:r>
            <a:r>
              <a:rPr lang="ru-RU" b="1" dirty="0" smtClean="0"/>
              <a:t>)</a:t>
            </a:r>
            <a:r>
              <a:rPr lang="ru-RU" b="1" u="sng" dirty="0" smtClean="0"/>
              <a:t> при поступлении дел:</a:t>
            </a:r>
            <a:endParaRPr lang="ru-RU" b="1" dirty="0" smtClean="0"/>
          </a:p>
          <a:p>
            <a:pPr algn="just">
              <a:buNone/>
            </a:pPr>
            <a:r>
              <a:rPr lang="ru-RU" dirty="0" smtClean="0"/>
              <a:t>   - в книге учёта поступления документов,</a:t>
            </a:r>
          </a:p>
          <a:p>
            <a:pPr algn="just">
              <a:buNone/>
            </a:pPr>
            <a:r>
              <a:rPr lang="ru-RU" dirty="0" smtClean="0"/>
              <a:t>   - в списке фондов, </a:t>
            </a:r>
          </a:p>
          <a:p>
            <a:pPr algn="just">
              <a:buNone/>
            </a:pPr>
            <a:r>
              <a:rPr lang="ru-RU" dirty="0" smtClean="0"/>
              <a:t>   - в  описях  дел документов по личному составу  постоянного хранения;</a:t>
            </a:r>
          </a:p>
          <a:p>
            <a:pPr algn="just">
              <a:buNone/>
            </a:pPr>
            <a:r>
              <a:rPr lang="ru-RU" dirty="0" smtClean="0"/>
              <a:t>   - в листе и карточках фондов архивных документов,</a:t>
            </a:r>
          </a:p>
          <a:p>
            <a:pPr algn="just">
              <a:buNone/>
            </a:pPr>
            <a:r>
              <a:rPr lang="ru-RU" dirty="0" smtClean="0"/>
              <a:t>   - в реестре описей,</a:t>
            </a:r>
          </a:p>
          <a:p>
            <a:pPr algn="just">
              <a:buNone/>
            </a:pPr>
            <a:r>
              <a:rPr lang="ru-RU" dirty="0" smtClean="0"/>
              <a:t>   -  в паспорте архивохранилища, </a:t>
            </a:r>
          </a:p>
          <a:p>
            <a:pPr algn="just">
              <a:buNone/>
            </a:pPr>
            <a:r>
              <a:rPr lang="ru-RU" dirty="0" smtClean="0"/>
              <a:t>   -  в Сведениях об изменении в составе и объёме фондов,</a:t>
            </a:r>
          </a:p>
          <a:p>
            <a:pPr algn="just">
              <a:buNone/>
            </a:pPr>
            <a:r>
              <a:rPr lang="ru-RU" dirty="0" smtClean="0"/>
              <a:t>   - в учётной БД «Архивный фонд»,</a:t>
            </a:r>
          </a:p>
          <a:p>
            <a:pPr algn="just">
              <a:buNone/>
            </a:pPr>
            <a:r>
              <a:rPr lang="ru-RU" dirty="0" smtClean="0"/>
              <a:t>   - в паспорте архива;</a:t>
            </a:r>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ru-RU" sz="2800" b="1" dirty="0" smtClean="0">
                <a:solidFill>
                  <a:schemeClr val="tx1"/>
                </a:solidFill>
              </a:rPr>
              <a:t>Внесение изменений в учетные документы</a:t>
            </a:r>
            <a:endParaRPr lang="ru-RU" sz="2800" dirty="0"/>
          </a:p>
        </p:txBody>
      </p:sp>
      <p:sp>
        <p:nvSpPr>
          <p:cNvPr id="3" name="Содержимое 2"/>
          <p:cNvSpPr>
            <a:spLocks noGrp="1"/>
          </p:cNvSpPr>
          <p:nvPr>
            <p:ph idx="1"/>
          </p:nvPr>
        </p:nvSpPr>
        <p:spPr/>
        <p:txBody>
          <a:bodyPr>
            <a:normAutofit fontScale="70000" lnSpcReduction="20000"/>
          </a:bodyPr>
          <a:lstStyle/>
          <a:p>
            <a:pPr algn="just">
              <a:buNone/>
            </a:pPr>
            <a:r>
              <a:rPr lang="ru-RU" dirty="0" smtClean="0"/>
              <a:t>б) </a:t>
            </a:r>
            <a:r>
              <a:rPr lang="ru-RU" b="1" u="sng" dirty="0" smtClean="0"/>
              <a:t>при выбытии дел</a:t>
            </a:r>
            <a:r>
              <a:rPr lang="ru-RU" b="1" dirty="0" smtClean="0"/>
              <a:t>:</a:t>
            </a:r>
          </a:p>
          <a:p>
            <a:pPr algn="just">
              <a:buNone/>
            </a:pPr>
            <a:r>
              <a:rPr lang="ru-RU" dirty="0" smtClean="0"/>
              <a:t>- в описи дел документов по личному составу (при выделении к уничтожению только части дел пересоставляются итоговые записи);</a:t>
            </a:r>
          </a:p>
          <a:p>
            <a:pPr algn="just">
              <a:buNone/>
            </a:pPr>
            <a:r>
              <a:rPr lang="ru-RU" dirty="0" smtClean="0"/>
              <a:t>- в книге учёта выбытия документов;</a:t>
            </a:r>
          </a:p>
          <a:p>
            <a:pPr algn="just">
              <a:buNone/>
            </a:pPr>
            <a:r>
              <a:rPr lang="ru-RU" dirty="0" smtClean="0"/>
              <a:t>- в списке фондов; </a:t>
            </a:r>
          </a:p>
          <a:p>
            <a:pPr algn="just">
              <a:buNone/>
            </a:pPr>
            <a:r>
              <a:rPr lang="ru-RU" dirty="0" smtClean="0"/>
              <a:t>- в листе и карточках фондов архивных документов,</a:t>
            </a:r>
          </a:p>
          <a:p>
            <a:pPr algn="just">
              <a:buNone/>
            </a:pPr>
            <a:r>
              <a:rPr lang="ru-RU" dirty="0" smtClean="0"/>
              <a:t>- в реестре описей (при выбытии всей описи),</a:t>
            </a:r>
          </a:p>
          <a:p>
            <a:pPr algn="just">
              <a:buNone/>
            </a:pPr>
            <a:r>
              <a:rPr lang="ru-RU" dirty="0" smtClean="0"/>
              <a:t>- в паспорте архивохранилища, </a:t>
            </a:r>
          </a:p>
          <a:p>
            <a:pPr algn="just">
              <a:buNone/>
            </a:pPr>
            <a:r>
              <a:rPr lang="ru-RU" dirty="0" smtClean="0"/>
              <a:t>- в Сведениях об изменении в составе и объёме фондов,</a:t>
            </a:r>
          </a:p>
          <a:p>
            <a:pPr algn="just">
              <a:buNone/>
            </a:pPr>
            <a:r>
              <a:rPr lang="ru-RU" dirty="0" smtClean="0"/>
              <a:t>- в учётной БД «Архивный фонд»,</a:t>
            </a:r>
          </a:p>
          <a:p>
            <a:pPr algn="just">
              <a:buNone/>
            </a:pPr>
            <a:r>
              <a:rPr lang="ru-RU" dirty="0" smtClean="0"/>
              <a:t>- в паспорте архива, </a:t>
            </a:r>
          </a:p>
          <a:p>
            <a:pPr algn="just">
              <a:buNone/>
            </a:pPr>
            <a:r>
              <a:rPr lang="ru-RU" dirty="0" smtClean="0"/>
              <a:t>- в акте о выделении к уничтожению документов, не подлежащих      хранению.</a:t>
            </a:r>
          </a:p>
          <a:p>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401080" cy="114300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ru-RU" sz="2800" b="1" dirty="0" smtClean="0">
                <a:solidFill>
                  <a:schemeClr val="tx1"/>
                </a:solidFill>
              </a:rPr>
              <a:t>Внесение изменений в учетные документы</a:t>
            </a:r>
            <a:endParaRPr lang="ru-RU" sz="2800" dirty="0"/>
          </a:p>
        </p:txBody>
      </p:sp>
      <p:sp>
        <p:nvSpPr>
          <p:cNvPr id="3" name="Содержимое 2"/>
          <p:cNvSpPr>
            <a:spLocks noGrp="1"/>
          </p:cNvSpPr>
          <p:nvPr>
            <p:ph idx="1"/>
          </p:nvPr>
        </p:nvSpPr>
        <p:spPr>
          <a:xfrm>
            <a:off x="457200" y="1600200"/>
            <a:ext cx="8401080" cy="4525963"/>
          </a:xfrm>
        </p:spPr>
        <p:txBody>
          <a:bodyPr/>
          <a:lstStyle/>
          <a:p>
            <a:pPr algn="just">
              <a:buNone/>
            </a:pPr>
            <a:r>
              <a:rPr lang="ru-RU" sz="2400" dirty="0" smtClean="0"/>
              <a:t>    После оформления снятия с государственного учета документов, переданных на уничтожение, акт о выделении к уничтожению документов, не подлежащих хранению, помещается в дело фонда, где хранится постоянно вместе с приемо-сдаточной накладной. </a:t>
            </a:r>
          </a:p>
          <a:p>
            <a:pPr>
              <a:buNone/>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ru-RU" sz="2400" b="1" u="sng" dirty="0" smtClean="0"/>
              <a:t>Основные задачи проведения экспертизы ценности документов по личному составу. Этапы проведения</a:t>
            </a:r>
            <a:endParaRPr lang="ru-RU" sz="2400" dirty="0"/>
          </a:p>
        </p:txBody>
      </p:sp>
      <p:sp>
        <p:nvSpPr>
          <p:cNvPr id="3" name="Содержимое 2"/>
          <p:cNvSpPr>
            <a:spLocks noGrp="1"/>
          </p:cNvSpPr>
          <p:nvPr>
            <p:ph idx="1"/>
          </p:nvPr>
        </p:nvSpPr>
        <p:spPr/>
        <p:txBody>
          <a:bodyPr>
            <a:normAutofit fontScale="85000" lnSpcReduction="20000"/>
          </a:bodyPr>
          <a:lstStyle/>
          <a:p>
            <a:pPr algn="just">
              <a:buNone/>
            </a:pPr>
            <a:r>
              <a:rPr lang="ru-RU" dirty="0" smtClean="0"/>
              <a:t>    Основными задачами проведения экспертизы ценности документов по личному составу являются:</a:t>
            </a:r>
          </a:p>
          <a:p>
            <a:pPr algn="just">
              <a:buNone/>
            </a:pPr>
            <a:r>
              <a:rPr lang="ru-RU" dirty="0" smtClean="0"/>
              <a:t>    </a:t>
            </a:r>
            <a:r>
              <a:rPr lang="ru-RU" b="1" dirty="0" smtClean="0"/>
              <a:t>.</a:t>
            </a:r>
            <a:r>
              <a:rPr lang="ru-RU" dirty="0" smtClean="0"/>
              <a:t> отбор и перевод на постоянное хранение документов по личному составу  с истекшими сроками хранения, имеющих историческое значение, для возможности изучения их как массового исторического источника в </a:t>
            </a:r>
            <a:r>
              <a:rPr lang="ru-RU" dirty="0" err="1" smtClean="0"/>
              <a:t>историко</a:t>
            </a:r>
            <a:r>
              <a:rPr lang="ru-RU" dirty="0" smtClean="0"/>
              <a:t> - биографических, генеалогических, социально-. . демографических исследованиях;</a:t>
            </a:r>
          </a:p>
          <a:p>
            <a:pPr algn="just">
              <a:buNone/>
            </a:pPr>
            <a:r>
              <a:rPr lang="ru-RU" dirty="0" smtClean="0"/>
              <a:t>     </a:t>
            </a:r>
            <a:r>
              <a:rPr lang="ru-RU" b="1" dirty="0" smtClean="0"/>
              <a:t>.</a:t>
            </a:r>
            <a:r>
              <a:rPr lang="ru-RU" dirty="0" smtClean="0"/>
              <a:t> выделение к уничтожению документов, не имеющих исторического значения и практического применения</a:t>
            </a:r>
            <a:endParaRPr lang="ru-R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ru-RU" sz="2400" b="1" dirty="0" smtClean="0">
                <a:solidFill>
                  <a:schemeClr val="tx1"/>
                </a:solidFill>
              </a:rPr>
              <a:t>Заключение</a:t>
            </a:r>
            <a:r>
              <a:rPr lang="ru-RU" sz="2400" dirty="0" smtClean="0">
                <a:solidFill>
                  <a:schemeClr val="tx1"/>
                </a:solidFill>
              </a:rPr>
              <a:t/>
            </a:r>
            <a:br>
              <a:rPr lang="ru-RU" sz="2400" dirty="0" smtClean="0">
                <a:solidFill>
                  <a:schemeClr val="tx1"/>
                </a:solidFill>
              </a:rPr>
            </a:br>
            <a:endParaRPr lang="ru-RU" sz="2400" dirty="0">
              <a:solidFill>
                <a:schemeClr val="tx1"/>
              </a:solidFill>
            </a:endParaRPr>
          </a:p>
        </p:txBody>
      </p:sp>
      <p:sp>
        <p:nvSpPr>
          <p:cNvPr id="3" name="Содержимое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lnSpcReduction="10000"/>
          </a:bodyPr>
          <a:lstStyle/>
          <a:p>
            <a:pPr algn="just">
              <a:buNone/>
            </a:pPr>
            <a:r>
              <a:rPr lang="ru-RU" dirty="0" smtClean="0"/>
              <a:t>  </a:t>
            </a:r>
            <a:r>
              <a:rPr lang="ru-RU" sz="2400" dirty="0" smtClean="0"/>
              <a:t>В данной презентации были представлены основные этапы проведения экспертизы ценности документов по личному составу, срок хранения которых (75 лет ) истёк, а также были рассмотрены основные виды документов по личному составу и условия их перевода на постоянное хранение или выделения к уничтожению. </a:t>
            </a:r>
          </a:p>
          <a:p>
            <a:pPr algn="just">
              <a:buNone/>
            </a:pPr>
            <a:r>
              <a:rPr lang="ru-RU" sz="2400" dirty="0" smtClean="0"/>
              <a:t>Определение ценностных приоритетных документов осуществляется через систему принципов, критериев, </a:t>
            </a:r>
            <a:r>
              <a:rPr lang="ru-RU" sz="2400" smtClean="0"/>
              <a:t>методов.  </a:t>
            </a:r>
            <a:r>
              <a:rPr lang="ru-RU" sz="2400" dirty="0" smtClean="0"/>
              <a:t>Однако, несмотря на общность принципов и методов отбора, каждый документ просматриваемого дела требует индивидуального подхода при его всестороннем изучении.</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543956" cy="5857916"/>
          </a:xfrm>
        </p:spPr>
        <p:style>
          <a:lnRef idx="1">
            <a:schemeClr val="accent5"/>
          </a:lnRef>
          <a:fillRef idx="2">
            <a:schemeClr val="accent5"/>
          </a:fillRef>
          <a:effectRef idx="1">
            <a:schemeClr val="accent5"/>
          </a:effectRef>
          <a:fontRef idx="minor">
            <a:schemeClr val="dk1"/>
          </a:fontRef>
        </p:style>
        <p:txBody>
          <a:bodyPr>
            <a:normAutofit/>
          </a:bodyPr>
          <a:lstStyle/>
          <a:p>
            <a:r>
              <a:rPr lang="ru-RU" sz="8800" dirty="0" smtClean="0">
                <a:solidFill>
                  <a:schemeClr val="tx1"/>
                </a:solidFill>
              </a:rPr>
              <a:t>Спасибо</a:t>
            </a:r>
            <a:br>
              <a:rPr lang="ru-RU" sz="8800" dirty="0" smtClean="0">
                <a:solidFill>
                  <a:schemeClr val="tx1"/>
                </a:solidFill>
              </a:rPr>
            </a:br>
            <a:r>
              <a:rPr lang="ru-RU" sz="8800" dirty="0" smtClean="0">
                <a:solidFill>
                  <a:schemeClr val="tx1"/>
                </a:solidFill>
              </a:rPr>
              <a:t>за  </a:t>
            </a:r>
            <a:br>
              <a:rPr lang="ru-RU" sz="8800" dirty="0" smtClean="0">
                <a:solidFill>
                  <a:schemeClr val="tx1"/>
                </a:solidFill>
              </a:rPr>
            </a:br>
            <a:r>
              <a:rPr lang="ru-RU" sz="8800" dirty="0" smtClean="0">
                <a:solidFill>
                  <a:schemeClr val="tx1"/>
                </a:solidFill>
              </a:rPr>
              <a:t>внимание!</a:t>
            </a:r>
            <a:endParaRPr lang="ru-RU" sz="8800"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ru-RU" sz="2400" b="1" u="sng" dirty="0" smtClean="0"/>
              <a:t>Основные задачи проведения экспертизы ценности документов по личному составу. Этапы проведения</a:t>
            </a:r>
            <a:endParaRPr lang="ru-RU" sz="2400" dirty="0"/>
          </a:p>
        </p:txBody>
      </p:sp>
      <p:sp>
        <p:nvSpPr>
          <p:cNvPr id="3" name="Содержимое 2"/>
          <p:cNvSpPr>
            <a:spLocks noGrp="1"/>
          </p:cNvSpPr>
          <p:nvPr>
            <p:ph idx="1"/>
          </p:nvPr>
        </p:nvSpPr>
        <p:spPr/>
        <p:txBody>
          <a:bodyPr>
            <a:normAutofit lnSpcReduction="10000"/>
          </a:bodyPr>
          <a:lstStyle/>
          <a:p>
            <a:pPr>
              <a:buSzPct val="64000"/>
            </a:pPr>
            <a:r>
              <a:rPr lang="ru-RU" dirty="0" smtClean="0"/>
              <a:t>проведение анализа состояния выявленных документов в соответствии с критериями отбора при их полистном просмотре;</a:t>
            </a:r>
          </a:p>
          <a:p>
            <a:pPr>
              <a:buSzPct val="64000"/>
            </a:pPr>
            <a:r>
              <a:rPr lang="ru-RU" dirty="0" smtClean="0"/>
              <a:t>составление описей дел по личному составу постоянного срока хранения и актов о выделении к уничтожению документов, не подлежащих хранению;</a:t>
            </a:r>
          </a:p>
          <a:p>
            <a:pPr>
              <a:buSzPct val="64000"/>
            </a:pPr>
            <a:r>
              <a:rPr lang="ru-RU" dirty="0" smtClean="0"/>
              <a:t>внесение соответствующих изменений в учетные документы архива.</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71414"/>
            <a:ext cx="8358246" cy="693290"/>
          </a:xfrm>
        </p:spPr>
        <p:style>
          <a:lnRef idx="1">
            <a:schemeClr val="accent5"/>
          </a:lnRef>
          <a:fillRef idx="2">
            <a:schemeClr val="accent5"/>
          </a:fillRef>
          <a:effectRef idx="1">
            <a:schemeClr val="accent5"/>
          </a:effectRef>
          <a:fontRef idx="minor">
            <a:schemeClr val="dk1"/>
          </a:fontRef>
        </p:style>
        <p:txBody>
          <a:bodyPr>
            <a:noAutofit/>
          </a:bodyPr>
          <a:lstStyle/>
          <a:p>
            <a:r>
              <a:rPr lang="ru-RU" sz="2800" b="1" u="sng" dirty="0" smtClean="0"/>
              <a:t>Состав видов документов (классификация)</a:t>
            </a:r>
            <a:endParaRPr lang="ru-RU" sz="2800" dirty="0"/>
          </a:p>
        </p:txBody>
      </p:sp>
      <p:sp>
        <p:nvSpPr>
          <p:cNvPr id="3" name="Прямоугольник 2"/>
          <p:cNvSpPr/>
          <p:nvPr/>
        </p:nvSpPr>
        <p:spPr>
          <a:xfrm>
            <a:off x="428596" y="764704"/>
            <a:ext cx="8358246" cy="5632311"/>
          </a:xfrm>
          <a:prstGeom prst="rect">
            <a:avLst/>
          </a:prstGeom>
        </p:spPr>
        <p:txBody>
          <a:bodyPr wrap="square">
            <a:spAutoFit/>
          </a:bodyPr>
          <a:lstStyle/>
          <a:p>
            <a:pPr algn="just"/>
            <a:r>
              <a:rPr lang="ru-RU" sz="2000" dirty="0" smtClean="0"/>
              <a:t>Документы по личному составу создаются в результате трудовых отношений, возникающих между организациями (работодателями) и сотрудниками (работниками), которые отражают правовую, трудовую и служебную деятельность работников. </a:t>
            </a:r>
          </a:p>
          <a:p>
            <a:pPr algn="just"/>
            <a:r>
              <a:rPr lang="ru-RU" sz="2000" b="1" dirty="0" smtClean="0"/>
              <a:t>К таким документам относятся: </a:t>
            </a:r>
          </a:p>
          <a:p>
            <a:pPr algn="just"/>
            <a:r>
              <a:rPr lang="ru-RU" sz="2000" dirty="0" smtClean="0"/>
              <a:t>-приказы (распоряжения) по личному составу; </a:t>
            </a:r>
          </a:p>
          <a:p>
            <a:pPr algn="just"/>
            <a:r>
              <a:rPr lang="ru-RU" sz="2000" dirty="0" smtClean="0"/>
              <a:t>-списки работников; </a:t>
            </a:r>
          </a:p>
          <a:p>
            <a:pPr algn="just"/>
            <a:r>
              <a:rPr lang="ru-RU" sz="2000" dirty="0" smtClean="0"/>
              <a:t>-книги (журналы) учета приема, </a:t>
            </a:r>
          </a:p>
          <a:p>
            <a:pPr algn="just"/>
            <a:r>
              <a:rPr lang="ru-RU" sz="2000" dirty="0" smtClean="0"/>
              <a:t>-перемещения, увольнения работников; </a:t>
            </a:r>
          </a:p>
          <a:p>
            <a:pPr algn="just"/>
            <a:r>
              <a:rPr lang="ru-RU" sz="2000" dirty="0" smtClean="0"/>
              <a:t>-лицевые счета и расчетные ведомости по начислению заработной платы работникам;</a:t>
            </a:r>
          </a:p>
          <a:p>
            <a:pPr algn="just">
              <a:buFontTx/>
              <a:buChar char="-"/>
            </a:pPr>
            <a:r>
              <a:rPr lang="ru-RU" sz="2000" dirty="0" smtClean="0"/>
              <a:t>личные дела и личные карточки работников; </a:t>
            </a:r>
          </a:p>
          <a:p>
            <a:pPr algn="just">
              <a:buFontTx/>
              <a:buChar char="-"/>
            </a:pPr>
            <a:r>
              <a:rPr lang="ru-RU" sz="2000" dirty="0" smtClean="0"/>
              <a:t>контракты, </a:t>
            </a:r>
          </a:p>
          <a:p>
            <a:pPr algn="just">
              <a:buFontTx/>
              <a:buChar char="-"/>
            </a:pPr>
            <a:r>
              <a:rPr lang="ru-RU" sz="2000" dirty="0" smtClean="0"/>
              <a:t>трудовые договоры (соглашения); </a:t>
            </a:r>
          </a:p>
          <a:p>
            <a:pPr algn="just">
              <a:buFontTx/>
              <a:buChar char="-"/>
            </a:pPr>
            <a:r>
              <a:rPr lang="ru-RU" sz="2000" dirty="0" smtClean="0"/>
              <a:t>индивидуальные сведения о начисленных страховых взносах на обязательное пенсионное страхование работников;</a:t>
            </a:r>
          </a:p>
          <a:p>
            <a:pPr algn="just">
              <a:buFontTx/>
              <a:buChar char="-"/>
            </a:pPr>
            <a:r>
              <a:rPr lang="ru-RU" sz="2000" dirty="0" smtClean="0"/>
              <a:t> документы о награждении  работников;</a:t>
            </a:r>
          </a:p>
          <a:p>
            <a:pPr algn="just">
              <a:buFontTx/>
              <a:buChar char="-"/>
            </a:pPr>
            <a:r>
              <a:rPr lang="ru-RU" sz="2000" dirty="0" smtClean="0"/>
              <a:t> невостребованные подлинные документы и др.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style>
          <a:lnRef idx="1">
            <a:schemeClr val="accent5"/>
          </a:lnRef>
          <a:fillRef idx="2">
            <a:schemeClr val="accent5"/>
          </a:fillRef>
          <a:effectRef idx="1">
            <a:schemeClr val="accent5"/>
          </a:effectRef>
          <a:fontRef idx="minor">
            <a:schemeClr val="dk1"/>
          </a:fontRef>
        </p:style>
        <p:txBody>
          <a:bodyPr>
            <a:normAutofit/>
          </a:bodyPr>
          <a:lstStyle/>
          <a:p>
            <a:r>
              <a:rPr lang="ru-RU" sz="3200" b="1" u="sng" dirty="0" smtClean="0"/>
              <a:t>Состав видов документов (классификация)</a:t>
            </a:r>
            <a:endParaRPr lang="ru-RU" sz="3200" dirty="0"/>
          </a:p>
        </p:txBody>
      </p:sp>
      <p:sp>
        <p:nvSpPr>
          <p:cNvPr id="3" name="Прямоугольник 2"/>
          <p:cNvSpPr/>
          <p:nvPr/>
        </p:nvSpPr>
        <p:spPr>
          <a:xfrm>
            <a:off x="500034" y="1214422"/>
            <a:ext cx="8215370" cy="5334417"/>
          </a:xfrm>
          <a:prstGeom prst="rect">
            <a:avLst/>
          </a:prstGeom>
        </p:spPr>
        <p:txBody>
          <a:bodyPr wrap="square">
            <a:spAutoFit/>
          </a:bodyPr>
          <a:lstStyle/>
          <a:p>
            <a:pPr algn="just"/>
            <a:r>
              <a:rPr lang="ru-RU" sz="2000" b="1" dirty="0" smtClean="0"/>
              <a:t>Документы по личному составу можно поделить на следующие группы:</a:t>
            </a:r>
          </a:p>
          <a:p>
            <a:pPr algn="just"/>
            <a:endParaRPr lang="ru-RU" dirty="0" smtClean="0"/>
          </a:p>
          <a:p>
            <a:pPr algn="just"/>
            <a:r>
              <a:rPr lang="ru-RU" sz="2000" dirty="0" smtClean="0"/>
              <a:t>1. Документы о приеме, перемещении, аттестации, увольнении работников;  </a:t>
            </a:r>
          </a:p>
          <a:p>
            <a:pPr algn="just"/>
            <a:r>
              <a:rPr lang="ru-RU" sz="2000" dirty="0" smtClean="0"/>
              <a:t>2. Документы о награждении работников; </a:t>
            </a:r>
          </a:p>
          <a:p>
            <a:pPr algn="just"/>
            <a:r>
              <a:rPr lang="ru-RU" sz="2000" dirty="0" smtClean="0"/>
              <a:t>3. Учетные документы работников; </a:t>
            </a:r>
          </a:p>
          <a:p>
            <a:pPr algn="just"/>
            <a:r>
              <a:rPr lang="ru-RU" sz="2000" dirty="0" smtClean="0"/>
              <a:t>4. Документы по начислению заработной платы и другим денежным выплатам; </a:t>
            </a:r>
          </a:p>
          <a:p>
            <a:pPr algn="just"/>
            <a:r>
              <a:rPr lang="ru-RU" sz="2000" dirty="0" smtClean="0"/>
              <a:t>5. Документы о трудовой деятельности на работах с вредными, опасными и иными особыми условиями труда; </a:t>
            </a:r>
          </a:p>
          <a:p>
            <a:pPr algn="just"/>
            <a:r>
              <a:rPr lang="ru-RU" sz="2000" dirty="0" smtClean="0"/>
              <a:t>6. Отчетные документы по кадровому составу; </a:t>
            </a:r>
          </a:p>
          <a:p>
            <a:pPr algn="just"/>
            <a:r>
              <a:rPr lang="ru-RU" sz="2000" dirty="0" smtClean="0"/>
              <a:t>7. Невостребованные подлинные личные документы. </a:t>
            </a:r>
          </a:p>
          <a:p>
            <a:endParaRPr lang="ru-RU" sz="2000" dirty="0" smtClean="0"/>
          </a:p>
          <a:p>
            <a:pPr algn="just"/>
            <a:r>
              <a:rPr lang="ru-RU" sz="2000" dirty="0" smtClean="0"/>
              <a:t>Состав видов документов в указанных группах, отраженный в соответствующих перечнях типовых документов, имеет различия. Перечни типовых документов закрепляют состав видов документов как существовавших ранее, так и возникающих вновь в системе управления.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style>
          <a:lnRef idx="1">
            <a:schemeClr val="accent5"/>
          </a:lnRef>
          <a:fillRef idx="2">
            <a:schemeClr val="accent5"/>
          </a:fillRef>
          <a:effectRef idx="1">
            <a:schemeClr val="accent5"/>
          </a:effectRef>
          <a:fontRef idx="minor">
            <a:schemeClr val="dk1"/>
          </a:fontRef>
        </p:style>
        <p:txBody>
          <a:bodyPr>
            <a:normAutofit/>
          </a:bodyPr>
          <a:lstStyle/>
          <a:p>
            <a:r>
              <a:rPr lang="ru-RU" sz="3200" b="1" u="sng" dirty="0" smtClean="0"/>
              <a:t>Состав видов документов (классификация)</a:t>
            </a:r>
            <a:endParaRPr lang="ru-RU" sz="3200" b="1" u="sng" dirty="0"/>
          </a:p>
        </p:txBody>
      </p:sp>
      <p:sp>
        <p:nvSpPr>
          <p:cNvPr id="3" name="Содержимое 2"/>
          <p:cNvSpPr>
            <a:spLocks noGrp="1"/>
          </p:cNvSpPr>
          <p:nvPr>
            <p:ph idx="1"/>
          </p:nvPr>
        </p:nvSpPr>
        <p:spPr>
          <a:xfrm>
            <a:off x="323528" y="1196752"/>
            <a:ext cx="8572560" cy="5400600"/>
          </a:xfrm>
        </p:spPr>
        <p:txBody>
          <a:bodyPr>
            <a:noAutofit/>
          </a:bodyPr>
          <a:lstStyle/>
          <a:p>
            <a:pPr>
              <a:buNone/>
            </a:pPr>
            <a:r>
              <a:rPr lang="ru-RU" sz="2000" dirty="0" smtClean="0"/>
              <a:t>  Все документы, создаваемые в организациях можно классифицировать по разным признакам, все зависит от цели, поставленной перед экспертной комиссией.</a:t>
            </a:r>
          </a:p>
          <a:p>
            <a:pPr>
              <a:buNone/>
            </a:pPr>
            <a:r>
              <a:rPr lang="ru-RU" sz="2000" b="1" dirty="0" smtClean="0"/>
              <a:t>Служебные и личные.</a:t>
            </a:r>
            <a:endParaRPr lang="ru-RU" sz="2000" dirty="0" smtClean="0"/>
          </a:p>
          <a:p>
            <a:pPr>
              <a:buNone/>
            </a:pPr>
            <a:r>
              <a:rPr lang="ru-RU" sz="2000" b="1" i="1" dirty="0" smtClean="0"/>
              <a:t>Личные</a:t>
            </a:r>
            <a:r>
              <a:rPr lang="ru-RU" sz="2000" b="1" dirty="0" smtClean="0"/>
              <a:t> </a:t>
            </a:r>
            <a:r>
              <a:rPr lang="ru-RU" sz="2000" dirty="0" smtClean="0"/>
              <a:t>– документы, созданные отдельными гражданами (заявления, резюме, автобиография и др.).</a:t>
            </a:r>
          </a:p>
          <a:p>
            <a:pPr>
              <a:buNone/>
            </a:pPr>
            <a:r>
              <a:rPr lang="ru-RU" sz="2000" b="1" i="1" dirty="0" smtClean="0"/>
              <a:t>Служебные документы</a:t>
            </a:r>
            <a:r>
              <a:rPr lang="ru-RU" sz="2000" dirty="0" smtClean="0"/>
              <a:t> исходят от имени предприятий, организаций или представляющих их должностных лиц. Служебные документы включают в себя три группы организационно-распорядительных документов:</a:t>
            </a:r>
          </a:p>
          <a:p>
            <a:pPr>
              <a:buNone/>
            </a:pPr>
            <a:r>
              <a:rPr lang="ru-RU" sz="2000" b="1" dirty="0" smtClean="0"/>
              <a:t>- </a:t>
            </a:r>
            <a:r>
              <a:rPr lang="ru-RU" sz="2000" i="1" dirty="0" smtClean="0"/>
              <a:t>организационные </a:t>
            </a:r>
            <a:r>
              <a:rPr lang="ru-RU" sz="2000" dirty="0" smtClean="0"/>
              <a:t>– устав и структура предприятия, положения о структурных подразделениях предприятия, правила внутреннего трудового распорядка, должностные инструкции работников;</a:t>
            </a:r>
          </a:p>
          <a:p>
            <a:pPr>
              <a:buNone/>
            </a:pPr>
            <a:r>
              <a:rPr lang="ru-RU" sz="2000" b="1" dirty="0" smtClean="0"/>
              <a:t>- </a:t>
            </a:r>
            <a:r>
              <a:rPr lang="ru-RU" sz="2000" i="1" dirty="0" smtClean="0"/>
              <a:t>распорядительные </a:t>
            </a:r>
            <a:r>
              <a:rPr lang="ru-RU" sz="2000" dirty="0" smtClean="0"/>
              <a:t>– указы, постановления, решения, приказы, указания, распоряжения;</a:t>
            </a:r>
          </a:p>
          <a:p>
            <a:pPr>
              <a:buNone/>
            </a:pPr>
            <a:r>
              <a:rPr lang="ru-RU" sz="2000" b="1" dirty="0" smtClean="0"/>
              <a:t>- </a:t>
            </a:r>
            <a:r>
              <a:rPr lang="ru-RU" sz="2000" i="1" dirty="0" smtClean="0"/>
              <a:t>справочно-информационные </a:t>
            </a:r>
            <a:r>
              <a:rPr lang="ru-RU" sz="2000" b="1" dirty="0" smtClean="0"/>
              <a:t>– </a:t>
            </a:r>
            <a:r>
              <a:rPr lang="ru-RU" sz="2000" dirty="0" smtClean="0"/>
              <a:t>акты, письма, докладные и объяснительные записки, справки и др.</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ru-RU" sz="3200" b="1" u="sng" dirty="0" smtClean="0"/>
              <a:t>Состав видов документов (классификация)</a:t>
            </a:r>
            <a:endParaRPr lang="ru-RU" sz="3200" dirty="0"/>
          </a:p>
        </p:txBody>
      </p:sp>
      <p:sp>
        <p:nvSpPr>
          <p:cNvPr id="3" name="Содержимое 2"/>
          <p:cNvSpPr>
            <a:spLocks noGrp="1"/>
          </p:cNvSpPr>
          <p:nvPr>
            <p:ph idx="1"/>
          </p:nvPr>
        </p:nvSpPr>
        <p:spPr>
          <a:xfrm>
            <a:off x="357158" y="1600200"/>
            <a:ext cx="8501122" cy="4900634"/>
          </a:xfrm>
        </p:spPr>
        <p:txBody>
          <a:bodyPr>
            <a:normAutofit fontScale="62500" lnSpcReduction="20000"/>
          </a:bodyPr>
          <a:lstStyle/>
          <a:p>
            <a:pPr algn="just">
              <a:buNone/>
            </a:pPr>
            <a:r>
              <a:rPr lang="ru-RU" b="1" dirty="0" smtClean="0"/>
              <a:t>По содержанию документы</a:t>
            </a:r>
            <a:r>
              <a:rPr lang="ru-RU" dirty="0" smtClean="0"/>
              <a:t> подразделяются на организационно-распорядительные, по личному составу, финансово-расчетные и т.д.</a:t>
            </a:r>
          </a:p>
          <a:p>
            <a:pPr algn="just">
              <a:buNone/>
            </a:pPr>
            <a:endParaRPr lang="ru-RU" dirty="0" smtClean="0"/>
          </a:p>
          <a:p>
            <a:pPr algn="just">
              <a:buNone/>
            </a:pPr>
            <a:r>
              <a:rPr lang="ru-RU" b="1" dirty="0" smtClean="0"/>
              <a:t>По способу фиксации информации </a:t>
            </a:r>
            <a:r>
              <a:rPr lang="ru-RU" dirty="0" smtClean="0"/>
              <a:t>документы делятся на письменные, графические, фото- и кинодокументы:</a:t>
            </a:r>
          </a:p>
          <a:p>
            <a:pPr algn="just">
              <a:buNone/>
            </a:pPr>
            <a:r>
              <a:rPr lang="ru-RU" i="1" dirty="0" smtClean="0"/>
              <a:t>- письменный документ - </a:t>
            </a:r>
            <a:r>
              <a:rPr lang="ru-RU" dirty="0" smtClean="0"/>
              <a:t>Документ, информация которого зафиксирована знаками письменности;</a:t>
            </a:r>
          </a:p>
          <a:p>
            <a:pPr algn="just">
              <a:buNone/>
            </a:pPr>
            <a:r>
              <a:rPr lang="ru-RU" i="1" dirty="0" smtClean="0"/>
              <a:t>- графический документ</a:t>
            </a:r>
            <a:r>
              <a:rPr lang="ru-RU" dirty="0" smtClean="0"/>
              <a:t>;</a:t>
            </a:r>
          </a:p>
          <a:p>
            <a:pPr algn="just">
              <a:buNone/>
            </a:pPr>
            <a:r>
              <a:rPr lang="ru-RU" dirty="0" smtClean="0"/>
              <a:t>- </a:t>
            </a:r>
            <a:r>
              <a:rPr lang="ru-RU" i="1" dirty="0" smtClean="0"/>
              <a:t>фотодокумент – </a:t>
            </a:r>
            <a:r>
              <a:rPr lang="ru-RU" dirty="0" smtClean="0"/>
              <a:t>изобразительный документ, созданный фотографическим или электронным (цифровым) способом, фиксирующий информацию в виде отдельных изображений - статичных образов</a:t>
            </a:r>
          </a:p>
          <a:p>
            <a:pPr algn="just">
              <a:buNone/>
            </a:pPr>
            <a:r>
              <a:rPr lang="ru-RU" i="1" dirty="0" smtClean="0"/>
              <a:t>- кинодокумент - </a:t>
            </a:r>
            <a:r>
              <a:rPr lang="ru-RU" dirty="0" smtClean="0"/>
              <a:t>изобразительный или аудиовизуальный документ, созданный фотографическим или электронным (цифровым) способом, фиксирующий информацию в виде последовательно расположенных изображений - динамичных образов;</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2058</TotalTime>
  <Words>2943</Words>
  <Application>Microsoft Office PowerPoint</Application>
  <PresentationFormat>Экран (4:3)</PresentationFormat>
  <Paragraphs>280</Paragraphs>
  <Slides>41</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41</vt:i4>
      </vt:variant>
    </vt:vector>
  </HeadingPairs>
  <TitlesOfParts>
    <vt:vector size="43" baseType="lpstr">
      <vt:lpstr>Тема Office</vt:lpstr>
      <vt:lpstr>Документ</vt:lpstr>
      <vt:lpstr> Филиал ГКУСО «ГАДЛССО» Восточного управленческого округа (г.Артемовский) </vt:lpstr>
      <vt:lpstr>При проведении экспертизы ценности нужно руководствоваться</vt:lpstr>
      <vt:lpstr>Экспертиза ценности документов </vt:lpstr>
      <vt:lpstr>Основные задачи проведения экспертизы ценности документов по личному составу. Этапы проведения</vt:lpstr>
      <vt:lpstr>Основные задачи проведения экспертизы ценности документов по личному составу. Этапы проведения</vt:lpstr>
      <vt:lpstr>Состав видов документов (классификация)</vt:lpstr>
      <vt:lpstr>Состав видов документов (классификация)</vt:lpstr>
      <vt:lpstr>Состав видов документов (классификация)</vt:lpstr>
      <vt:lpstr>Состав видов документов (классификация)</vt:lpstr>
      <vt:lpstr>Состав видов документов (классификация)</vt:lpstr>
      <vt:lpstr>Состав видов документов (классификация)</vt:lpstr>
      <vt:lpstr>Принципы и критерии экспертизы ценности  документов по личному составу</vt:lpstr>
      <vt:lpstr>Принципы и критерии экспертизы ценности  документов по личному составу</vt:lpstr>
      <vt:lpstr>Принципы и критерии экспертизы ценности  документов по личному составу</vt:lpstr>
      <vt:lpstr>Принципы и критерии экспертизы ценности  документов по личному составу</vt:lpstr>
      <vt:lpstr> Методика проведения экспертизы ценности документов  по личному составу  </vt:lpstr>
      <vt:lpstr>Методика проведения экспертизы ценности документов  по личному составу</vt:lpstr>
      <vt:lpstr>Этапы проведения экспертизы ценности</vt:lpstr>
      <vt:lpstr>Первый   этап: Определение состава и количества документов по личному составу с истекшими сроками хранения на момент проведения экспертизы ценности.</vt:lpstr>
      <vt:lpstr>Слайд 20</vt:lpstr>
      <vt:lpstr>      Второй  этап:  Проведение анализа состояния выявленных документов в соответствии с критериями отбора при их полистном просмотре.</vt:lpstr>
      <vt:lpstr>Третий   этап:  Составление описей дел постоянного хранения и актов о выделении к уничтожению документов, не подлежащих хранению.</vt:lpstr>
      <vt:lpstr>Четвертый  этап:  Внесение соответствующих изменений в учетные документы архива.</vt:lpstr>
      <vt:lpstr>Условия  перевода на постоянное  хранение определенных видов документов</vt:lpstr>
      <vt:lpstr>Условия  перевода на постоянное  хранение определенных видов документов</vt:lpstr>
      <vt:lpstr>Условия  перевода на постоянное  хранение определенных видов документов</vt:lpstr>
      <vt:lpstr>Условия  перевода на постоянное  хранение определенных видов документов</vt:lpstr>
      <vt:lpstr>Условия  перевода на постоянное  хранение определенных видов документов</vt:lpstr>
      <vt:lpstr>Условия  перевода на постоянное  хранение определенных видов документов</vt:lpstr>
      <vt:lpstr>Составление описи дел постоянного хранения</vt:lpstr>
      <vt:lpstr>Составление описи дел постоянного хранения</vt:lpstr>
      <vt:lpstr>Слайд 32</vt:lpstr>
      <vt:lpstr> Составление акта о выделении к уничтожению документов по личному составу с истекшими сроками хранения </vt:lpstr>
      <vt:lpstr>  Составление акта о выделении к уничтожению документов по личному составу с истекшими сроками хранения </vt:lpstr>
      <vt:lpstr>Слайд 35</vt:lpstr>
      <vt:lpstr>Слайд 36</vt:lpstr>
      <vt:lpstr>Внесение изменений в учетные документы</vt:lpstr>
      <vt:lpstr>Внесение изменений в учетные документы</vt:lpstr>
      <vt:lpstr>Внесение изменений в учетные документы</vt:lpstr>
      <vt:lpstr>Заключение </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Bugaeva</dc:creator>
  <cp:lastModifiedBy>user</cp:lastModifiedBy>
  <cp:revision>214</cp:revision>
  <dcterms:created xsi:type="dcterms:W3CDTF">2021-02-24T07:44:11Z</dcterms:created>
  <dcterms:modified xsi:type="dcterms:W3CDTF">2022-04-19T10:25:29Z</dcterms:modified>
</cp:coreProperties>
</file>